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9"/>
  </p:handoutMasterIdLst>
  <p:sldIdLst>
    <p:sldId id="258" r:id="rId2"/>
    <p:sldId id="256" r:id="rId3"/>
    <p:sldId id="259" r:id="rId4"/>
    <p:sldId id="260" r:id="rId5"/>
    <p:sldId id="262" r:id="rId6"/>
    <p:sldId id="263" r:id="rId7"/>
    <p:sldId id="265" r:id="rId8"/>
    <p:sldId id="266" r:id="rId9"/>
    <p:sldId id="267" r:id="rId10"/>
    <p:sldId id="268" r:id="rId11"/>
    <p:sldId id="270" r:id="rId12"/>
    <p:sldId id="271" r:id="rId13"/>
    <p:sldId id="272" r:id="rId14"/>
    <p:sldId id="273" r:id="rId15"/>
    <p:sldId id="274" r:id="rId16"/>
    <p:sldId id="275" r:id="rId17"/>
    <p:sldId id="276" r:id="rId18"/>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95327"/>
  </p:normalViewPr>
  <p:slideViewPr>
    <p:cSldViewPr snapToGrid="0" snapToObjects="1">
      <p:cViewPr varScale="1">
        <p:scale>
          <a:sx n="64" d="100"/>
          <a:sy n="64" d="100"/>
        </p:scale>
        <p:origin x="96"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F989DD2B-136F-4753-93BB-7219B99560BF}" type="datetimeFigureOut">
              <a:rPr kumimoji="1" lang="ja-JP" altLang="en-US" smtClean="0"/>
              <a:t>2018/12/11</a:t>
            </a:fld>
            <a:endParaRPr kumimoji="1" lang="ja-JP" altLang="en-US"/>
          </a:p>
        </p:txBody>
      </p:sp>
      <p:sp>
        <p:nvSpPr>
          <p:cNvPr id="4" name="フッター プレースホルダー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876DBADF-0B8E-47AD-AE73-382A5C23CA00}" type="slidenum">
              <a:rPr kumimoji="1" lang="ja-JP" altLang="en-US" smtClean="0"/>
              <a:t>‹#›</a:t>
            </a:fld>
            <a:endParaRPr kumimoji="1" lang="ja-JP" altLang="en-US"/>
          </a:p>
        </p:txBody>
      </p:sp>
    </p:spTree>
    <p:extLst>
      <p:ext uri="{BB962C8B-B14F-4D97-AF65-F5344CB8AC3E}">
        <p14:creationId xmlns:p14="http://schemas.microsoft.com/office/powerpoint/2010/main" val="24977433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smtClean="0"/>
              <a:t>Click to edit Master subtitle style</a:t>
            </a:r>
            <a:endParaRPr lang="en-US"/>
          </a:p>
        </p:txBody>
      </p:sp>
      <p:sp>
        <p:nvSpPr>
          <p:cNvPr id="4" name="Date Placeholder 3"/>
          <p:cNvSpPr>
            <a:spLocks noGrp="1"/>
          </p:cNvSpPr>
          <p:nvPr>
            <p:ph type="dt" sz="half" idx="10"/>
          </p:nvPr>
        </p:nvSpPr>
        <p:spPr/>
        <p:txBody>
          <a:bodyPr/>
          <a:lstStyle/>
          <a:p>
            <a:fld id="{417A382B-43F3-6A43-B65F-F9F04DA0C8EE}"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8205-379A-AB49-A82F-47C4853085D7}" type="slidenum">
              <a:rPr lang="en-US" smtClean="0"/>
              <a:t>‹#›</a:t>
            </a:fld>
            <a:endParaRPr lang="en-US"/>
          </a:p>
        </p:txBody>
      </p:sp>
    </p:spTree>
    <p:extLst>
      <p:ext uri="{BB962C8B-B14F-4D97-AF65-F5344CB8AC3E}">
        <p14:creationId xmlns:p14="http://schemas.microsoft.com/office/powerpoint/2010/main" val="125671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a:p>
        </p:txBody>
      </p:sp>
      <p:sp>
        <p:nvSpPr>
          <p:cNvPr id="4" name="Date Placeholder 3"/>
          <p:cNvSpPr>
            <a:spLocks noGrp="1"/>
          </p:cNvSpPr>
          <p:nvPr>
            <p:ph type="dt" sz="half" idx="10"/>
          </p:nvPr>
        </p:nvSpPr>
        <p:spPr/>
        <p:txBody>
          <a:bodyPr/>
          <a:lstStyle/>
          <a:p>
            <a:fld id="{417A382B-43F3-6A43-B65F-F9F04DA0C8EE}"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8205-379A-AB49-A82F-47C4853085D7}" type="slidenum">
              <a:rPr lang="en-US" smtClean="0"/>
              <a:t>‹#›</a:t>
            </a:fld>
            <a:endParaRPr lang="en-US"/>
          </a:p>
        </p:txBody>
      </p:sp>
    </p:spTree>
    <p:extLst>
      <p:ext uri="{BB962C8B-B14F-4D97-AF65-F5344CB8AC3E}">
        <p14:creationId xmlns:p14="http://schemas.microsoft.com/office/powerpoint/2010/main" val="22202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a:p>
        </p:txBody>
      </p:sp>
      <p:sp>
        <p:nvSpPr>
          <p:cNvPr id="4" name="Date Placeholder 3"/>
          <p:cNvSpPr>
            <a:spLocks noGrp="1"/>
          </p:cNvSpPr>
          <p:nvPr>
            <p:ph type="dt" sz="half" idx="10"/>
          </p:nvPr>
        </p:nvSpPr>
        <p:spPr/>
        <p:txBody>
          <a:bodyPr/>
          <a:lstStyle/>
          <a:p>
            <a:fld id="{417A382B-43F3-6A43-B65F-F9F04DA0C8EE}"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8205-379A-AB49-A82F-47C4853085D7}" type="slidenum">
              <a:rPr lang="en-US" smtClean="0"/>
              <a:t>‹#›</a:t>
            </a:fld>
            <a:endParaRPr lang="en-US"/>
          </a:p>
        </p:txBody>
      </p:sp>
    </p:spTree>
    <p:extLst>
      <p:ext uri="{BB962C8B-B14F-4D97-AF65-F5344CB8AC3E}">
        <p14:creationId xmlns:p14="http://schemas.microsoft.com/office/powerpoint/2010/main" val="141716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Click to edit Master title style</a:t>
            </a:r>
            <a:endParaRPr lang="en-US"/>
          </a:p>
        </p:txBody>
      </p:sp>
      <p:sp>
        <p:nvSpPr>
          <p:cNvPr id="3" name="Content Placeholder 2"/>
          <p:cNvSpPr>
            <a:spLocks noGrp="1"/>
          </p:cNvSpPr>
          <p:nvPr>
            <p:ph idx="1"/>
          </p:nvPr>
        </p:nvSpPr>
        <p:spPr/>
        <p:txBody>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a:p>
        </p:txBody>
      </p:sp>
      <p:sp>
        <p:nvSpPr>
          <p:cNvPr id="4" name="Date Placeholder 3"/>
          <p:cNvSpPr>
            <a:spLocks noGrp="1"/>
          </p:cNvSpPr>
          <p:nvPr>
            <p:ph type="dt" sz="half" idx="10"/>
          </p:nvPr>
        </p:nvSpPr>
        <p:spPr/>
        <p:txBody>
          <a:bodyPr/>
          <a:lstStyle/>
          <a:p>
            <a:fld id="{417A382B-43F3-6A43-B65F-F9F04DA0C8EE}"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8205-379A-AB49-A82F-47C4853085D7}" type="slidenum">
              <a:rPr lang="en-US" smtClean="0"/>
              <a:t>‹#›</a:t>
            </a:fld>
            <a:endParaRPr lang="en-US"/>
          </a:p>
        </p:txBody>
      </p:sp>
    </p:spTree>
    <p:extLst>
      <p:ext uri="{BB962C8B-B14F-4D97-AF65-F5344CB8AC3E}">
        <p14:creationId xmlns:p14="http://schemas.microsoft.com/office/powerpoint/2010/main" val="174781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smtClean="0"/>
              <a:t>Click to edit Master text styles</a:t>
            </a:r>
          </a:p>
        </p:txBody>
      </p:sp>
      <p:sp>
        <p:nvSpPr>
          <p:cNvPr id="4" name="Date Placeholder 3"/>
          <p:cNvSpPr>
            <a:spLocks noGrp="1"/>
          </p:cNvSpPr>
          <p:nvPr>
            <p:ph type="dt" sz="half" idx="10"/>
          </p:nvPr>
        </p:nvSpPr>
        <p:spPr/>
        <p:txBody>
          <a:bodyPr/>
          <a:lstStyle/>
          <a:p>
            <a:fld id="{417A382B-43F3-6A43-B65F-F9F04DA0C8EE}"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8205-379A-AB49-A82F-47C4853085D7}" type="slidenum">
              <a:rPr lang="en-US" smtClean="0"/>
              <a:t>‹#›</a:t>
            </a:fld>
            <a:endParaRPr lang="en-US"/>
          </a:p>
        </p:txBody>
      </p:sp>
    </p:spTree>
    <p:extLst>
      <p:ext uri="{BB962C8B-B14F-4D97-AF65-F5344CB8AC3E}">
        <p14:creationId xmlns:p14="http://schemas.microsoft.com/office/powerpoint/2010/main" val="73044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a:p>
        </p:txBody>
      </p:sp>
      <p:sp>
        <p:nvSpPr>
          <p:cNvPr id="5" name="Date Placeholder 4"/>
          <p:cNvSpPr>
            <a:spLocks noGrp="1"/>
          </p:cNvSpPr>
          <p:nvPr>
            <p:ph type="dt" sz="half" idx="10"/>
          </p:nvPr>
        </p:nvSpPr>
        <p:spPr/>
        <p:txBody>
          <a:bodyPr/>
          <a:lstStyle/>
          <a:p>
            <a:fld id="{417A382B-43F3-6A43-B65F-F9F04DA0C8EE}"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8205-379A-AB49-A82F-47C4853085D7}" type="slidenum">
              <a:rPr lang="en-US" smtClean="0"/>
              <a:t>‹#›</a:t>
            </a:fld>
            <a:endParaRPr lang="en-US"/>
          </a:p>
        </p:txBody>
      </p:sp>
    </p:spTree>
    <p:extLst>
      <p:ext uri="{BB962C8B-B14F-4D97-AF65-F5344CB8AC3E}">
        <p14:creationId xmlns:p14="http://schemas.microsoft.com/office/powerpoint/2010/main" val="151593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a:p>
        </p:txBody>
      </p:sp>
      <p:sp>
        <p:nvSpPr>
          <p:cNvPr id="7" name="Date Placeholder 6"/>
          <p:cNvSpPr>
            <a:spLocks noGrp="1"/>
          </p:cNvSpPr>
          <p:nvPr>
            <p:ph type="dt" sz="half" idx="10"/>
          </p:nvPr>
        </p:nvSpPr>
        <p:spPr/>
        <p:txBody>
          <a:bodyPr/>
          <a:lstStyle/>
          <a:p>
            <a:fld id="{417A382B-43F3-6A43-B65F-F9F04DA0C8EE}"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68205-379A-AB49-A82F-47C4853085D7}" type="slidenum">
              <a:rPr lang="en-US" smtClean="0"/>
              <a:t>‹#›</a:t>
            </a:fld>
            <a:endParaRPr lang="en-US"/>
          </a:p>
        </p:txBody>
      </p:sp>
    </p:spTree>
    <p:extLst>
      <p:ext uri="{BB962C8B-B14F-4D97-AF65-F5344CB8AC3E}">
        <p14:creationId xmlns:p14="http://schemas.microsoft.com/office/powerpoint/2010/main" val="52903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Click to edit Master title style</a:t>
            </a:r>
            <a:endParaRPr lang="en-US"/>
          </a:p>
        </p:txBody>
      </p:sp>
      <p:sp>
        <p:nvSpPr>
          <p:cNvPr id="3" name="Date Placeholder 2"/>
          <p:cNvSpPr>
            <a:spLocks noGrp="1"/>
          </p:cNvSpPr>
          <p:nvPr>
            <p:ph type="dt" sz="half" idx="10"/>
          </p:nvPr>
        </p:nvSpPr>
        <p:spPr/>
        <p:txBody>
          <a:bodyPr/>
          <a:lstStyle/>
          <a:p>
            <a:fld id="{417A382B-43F3-6A43-B65F-F9F04DA0C8EE}"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68205-379A-AB49-A82F-47C4853085D7}" type="slidenum">
              <a:rPr lang="en-US" smtClean="0"/>
              <a:t>‹#›</a:t>
            </a:fld>
            <a:endParaRPr lang="en-US"/>
          </a:p>
        </p:txBody>
      </p:sp>
    </p:spTree>
    <p:extLst>
      <p:ext uri="{BB962C8B-B14F-4D97-AF65-F5344CB8AC3E}">
        <p14:creationId xmlns:p14="http://schemas.microsoft.com/office/powerpoint/2010/main" val="913131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A382B-43F3-6A43-B65F-F9F04DA0C8EE}"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68205-379A-AB49-A82F-47C4853085D7}" type="slidenum">
              <a:rPr lang="en-US" smtClean="0"/>
              <a:t>‹#›</a:t>
            </a:fld>
            <a:endParaRPr lang="en-US"/>
          </a:p>
        </p:txBody>
      </p:sp>
    </p:spTree>
    <p:extLst>
      <p:ext uri="{BB962C8B-B14F-4D97-AF65-F5344CB8AC3E}">
        <p14:creationId xmlns:p14="http://schemas.microsoft.com/office/powerpoint/2010/main" val="108067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smtClean="0"/>
              <a:t>Click to edit Master text styles</a:t>
            </a:r>
          </a:p>
        </p:txBody>
      </p:sp>
      <p:sp>
        <p:nvSpPr>
          <p:cNvPr id="5" name="Date Placeholder 4"/>
          <p:cNvSpPr>
            <a:spLocks noGrp="1"/>
          </p:cNvSpPr>
          <p:nvPr>
            <p:ph type="dt" sz="half" idx="10"/>
          </p:nvPr>
        </p:nvSpPr>
        <p:spPr/>
        <p:txBody>
          <a:bodyPr/>
          <a:lstStyle/>
          <a:p>
            <a:fld id="{417A382B-43F3-6A43-B65F-F9F04DA0C8EE}"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8205-379A-AB49-A82F-47C4853085D7}" type="slidenum">
              <a:rPr lang="en-US" smtClean="0"/>
              <a:t>‹#›</a:t>
            </a:fld>
            <a:endParaRPr lang="en-US"/>
          </a:p>
        </p:txBody>
      </p:sp>
    </p:spTree>
    <p:extLst>
      <p:ext uri="{BB962C8B-B14F-4D97-AF65-F5344CB8AC3E}">
        <p14:creationId xmlns:p14="http://schemas.microsoft.com/office/powerpoint/2010/main" val="166037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smtClean="0"/>
              <a:t>Click to edit Master text styles</a:t>
            </a:r>
          </a:p>
        </p:txBody>
      </p:sp>
      <p:sp>
        <p:nvSpPr>
          <p:cNvPr id="5" name="Date Placeholder 4"/>
          <p:cNvSpPr>
            <a:spLocks noGrp="1"/>
          </p:cNvSpPr>
          <p:nvPr>
            <p:ph type="dt" sz="half" idx="10"/>
          </p:nvPr>
        </p:nvSpPr>
        <p:spPr/>
        <p:txBody>
          <a:bodyPr/>
          <a:lstStyle/>
          <a:p>
            <a:fld id="{417A382B-43F3-6A43-B65F-F9F04DA0C8EE}"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8205-379A-AB49-A82F-47C4853085D7}" type="slidenum">
              <a:rPr lang="en-US" smtClean="0"/>
              <a:t>‹#›</a:t>
            </a:fld>
            <a:endParaRPr lang="en-US"/>
          </a:p>
        </p:txBody>
      </p:sp>
    </p:spTree>
    <p:extLst>
      <p:ext uri="{BB962C8B-B14F-4D97-AF65-F5344CB8AC3E}">
        <p14:creationId xmlns:p14="http://schemas.microsoft.com/office/powerpoint/2010/main" val="160203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A382B-43F3-6A43-B65F-F9F04DA0C8EE}"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68205-379A-AB49-A82F-47C4853085D7}" type="slidenum">
              <a:rPr lang="en-US" smtClean="0"/>
              <a:t>‹#›</a:t>
            </a:fld>
            <a:endParaRPr lang="en-US"/>
          </a:p>
        </p:txBody>
      </p:sp>
    </p:spTree>
    <p:extLst>
      <p:ext uri="{BB962C8B-B14F-4D97-AF65-F5344CB8AC3E}">
        <p14:creationId xmlns:p14="http://schemas.microsoft.com/office/powerpoint/2010/main" val="1770883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介護の授業についての感想文リスト</a:t>
            </a:r>
            <a:endParaRPr lang="en-US" dirty="0"/>
          </a:p>
        </p:txBody>
      </p:sp>
      <p:sp>
        <p:nvSpPr>
          <p:cNvPr id="3" name="Content Placeholder 2"/>
          <p:cNvSpPr>
            <a:spLocks noGrp="1"/>
          </p:cNvSpPr>
          <p:nvPr>
            <p:ph idx="1"/>
          </p:nvPr>
        </p:nvSpPr>
        <p:spPr>
          <a:xfrm>
            <a:off x="1495926" y="1690688"/>
            <a:ext cx="5434263" cy="4351338"/>
          </a:xfrm>
        </p:spPr>
        <p:txBody>
          <a:bodyPr>
            <a:normAutofit lnSpcReduction="10000"/>
          </a:bodyPr>
          <a:lstStyle/>
          <a:p>
            <a:pPr marL="342900" indent="-342900">
              <a:buFont typeface="+mj-lt"/>
              <a:buAutoNum type="arabicParenR"/>
            </a:pPr>
            <a:r>
              <a:rPr lang="vi-VN" sz="1400" dirty="0" smtClean="0"/>
              <a:t>NGO CHI TIEU</a:t>
            </a:r>
          </a:p>
          <a:p>
            <a:pPr marL="342900" indent="-342900">
              <a:buFont typeface="+mj-lt"/>
              <a:buAutoNum type="arabicParenR"/>
            </a:pPr>
            <a:r>
              <a:rPr lang="vi-VN" sz="1400" dirty="0" smtClean="0"/>
              <a:t>NGUYEN LE CAT VY</a:t>
            </a:r>
          </a:p>
          <a:p>
            <a:pPr marL="342900" indent="-342900">
              <a:buFont typeface="+mj-lt"/>
              <a:buAutoNum type="arabicParenR"/>
            </a:pPr>
            <a:r>
              <a:rPr lang="vi-VN" sz="1400" dirty="0" smtClean="0"/>
              <a:t>NGUYEN NGOC SON</a:t>
            </a:r>
          </a:p>
          <a:p>
            <a:pPr marL="342900" indent="-342900">
              <a:buFont typeface="+mj-lt"/>
              <a:buAutoNum type="arabicParenR"/>
            </a:pPr>
            <a:r>
              <a:rPr lang="vi-VN" sz="1400" dirty="0" smtClean="0"/>
              <a:t>NGUYEN NGOC TAI</a:t>
            </a:r>
          </a:p>
          <a:p>
            <a:pPr marL="342900" indent="-342900">
              <a:buFont typeface="+mj-lt"/>
              <a:buAutoNum type="arabicParenR"/>
            </a:pPr>
            <a:r>
              <a:rPr lang="vi-VN" sz="1400" dirty="0" smtClean="0"/>
              <a:t>NGUYEN THANH DAT</a:t>
            </a:r>
          </a:p>
          <a:p>
            <a:pPr marL="342900" indent="-342900">
              <a:buFont typeface="+mj-lt"/>
              <a:buAutoNum type="arabicParenR"/>
            </a:pPr>
            <a:r>
              <a:rPr lang="vi-VN" sz="1400" dirty="0" smtClean="0"/>
              <a:t>NGUYEN THI THUY LINH</a:t>
            </a:r>
          </a:p>
          <a:p>
            <a:pPr marL="342900" indent="-342900">
              <a:buFont typeface="+mj-lt"/>
              <a:buAutoNum type="arabicParenR"/>
            </a:pPr>
            <a:r>
              <a:rPr lang="vi-VN" sz="1400" dirty="0" smtClean="0"/>
              <a:t>TRAN HOANG DUY</a:t>
            </a:r>
          </a:p>
          <a:p>
            <a:pPr marL="342900" indent="-342900">
              <a:buFont typeface="+mj-lt"/>
              <a:buAutoNum type="arabicParenR"/>
            </a:pPr>
            <a:r>
              <a:rPr lang="vi-VN" sz="1400" dirty="0" smtClean="0"/>
              <a:t>TRAN NGOC LINH XUAN</a:t>
            </a:r>
          </a:p>
          <a:p>
            <a:pPr marL="342900" indent="-342900">
              <a:buFont typeface="+mj-lt"/>
              <a:buAutoNum type="arabicParenR"/>
            </a:pPr>
            <a:r>
              <a:rPr lang="vi-VN" sz="1400" dirty="0" smtClean="0"/>
              <a:t>TRAN PHUONG TRINH</a:t>
            </a:r>
          </a:p>
          <a:p>
            <a:pPr marL="342900" indent="-342900">
              <a:buFont typeface="+mj-lt"/>
              <a:buAutoNum type="arabicParenR"/>
            </a:pPr>
            <a:r>
              <a:rPr lang="vi-VN" sz="1400" dirty="0" smtClean="0"/>
              <a:t>TRAN THI DIEM HIEN</a:t>
            </a:r>
          </a:p>
          <a:p>
            <a:pPr marL="342900" indent="-342900">
              <a:buFont typeface="+mj-lt"/>
              <a:buAutoNum type="arabicParenR"/>
            </a:pPr>
            <a:r>
              <a:rPr lang="vi-VN" sz="1400" dirty="0" smtClean="0"/>
              <a:t>NGUYEN KIM NGAN</a:t>
            </a:r>
          </a:p>
          <a:p>
            <a:pPr marL="342900" indent="-342900">
              <a:buFont typeface="+mj-lt"/>
              <a:buAutoNum type="arabicParenR"/>
            </a:pPr>
            <a:r>
              <a:rPr lang="vi-VN" sz="1400" dirty="0" smtClean="0"/>
              <a:t>NGUYEN THI NHAT THIEN</a:t>
            </a:r>
          </a:p>
          <a:p>
            <a:pPr marL="342900" indent="-342900">
              <a:buFont typeface="+mj-lt"/>
              <a:buAutoNum type="arabicParenR"/>
            </a:pPr>
            <a:r>
              <a:rPr lang="vi-VN" sz="1400" dirty="0" smtClean="0"/>
              <a:t>DUONG VAN NGA</a:t>
            </a:r>
          </a:p>
          <a:p>
            <a:pPr marL="342900" indent="-342900">
              <a:buFont typeface="+mj-lt"/>
              <a:buAutoNum type="arabicParenR"/>
            </a:pPr>
            <a:r>
              <a:rPr lang="vi-VN" sz="1400" dirty="0" smtClean="0"/>
              <a:t>BUI THI HONG NHUNG</a:t>
            </a:r>
          </a:p>
        </p:txBody>
      </p:sp>
    </p:spTree>
    <p:extLst>
      <p:ext uri="{BB962C8B-B14F-4D97-AF65-F5344CB8AC3E}">
        <p14:creationId xmlns:p14="http://schemas.microsoft.com/office/powerpoint/2010/main" val="645076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556" y="336884"/>
            <a:ext cx="46040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dirty="0" smtClean="0"/>
              <a:t>10) TRAN THI DIEM HIEN</a:t>
            </a:r>
            <a:endParaRPr lang="en-US" dirty="0"/>
          </a:p>
        </p:txBody>
      </p:sp>
      <p:sp>
        <p:nvSpPr>
          <p:cNvPr id="2" name="TextBox 1"/>
          <p:cNvSpPr txBox="1"/>
          <p:nvPr/>
        </p:nvSpPr>
        <p:spPr>
          <a:xfrm>
            <a:off x="256674" y="818149"/>
            <a:ext cx="11839074" cy="5355312"/>
          </a:xfrm>
          <a:prstGeom prst="rect">
            <a:avLst/>
          </a:prstGeom>
          <a:noFill/>
        </p:spPr>
        <p:txBody>
          <a:bodyPr wrap="square" rtlCol="0">
            <a:spAutoFit/>
          </a:bodyPr>
          <a:lstStyle/>
          <a:p>
            <a:r>
              <a:rPr lang="ja-JP" altLang="en-US" dirty="0" smtClean="0"/>
              <a:t>私は３日間日本の先生達にお会いできて、とても嬉しかったです。色々な活動を参加させて、楽しかったです。</a:t>
            </a:r>
          </a:p>
          <a:p>
            <a:endParaRPr lang="ja-JP" altLang="en-US" dirty="0" smtClean="0"/>
          </a:p>
          <a:p>
            <a:r>
              <a:rPr lang="ja-JP" altLang="en-US" dirty="0" smtClean="0"/>
              <a:t>初めの日に日本語の授業で聖風会の先生と交流をしました。日本の折り紙をしたり、簡単な日本のゲームをしたりしました。そして、日本のお菓子ももらいました。本当に楽しかったです。</a:t>
            </a:r>
          </a:p>
          <a:p>
            <a:endParaRPr lang="ja-JP" altLang="en-US" dirty="0" smtClean="0"/>
          </a:p>
          <a:p>
            <a:r>
              <a:rPr lang="ja-JP" altLang="en-US" dirty="0" smtClean="0"/>
              <a:t>二日目に翰林日本語学校の先生と面談したり、施設の説明をしたりして頂きました。私は国達園の施設に採用されましたが、何の情報もありませんので、ちょっと心配しました。しかし、その日、西口先生から色々説明して頂きましたから、安心しました。日本へ行ったら、寮に入りませんが、同級生と一緒に翰林学校の近くのアパートに住む予定だと言われています。ホッとしています。</a:t>
            </a:r>
          </a:p>
          <a:p>
            <a:endParaRPr lang="ja-JP" altLang="en-US" dirty="0" smtClean="0"/>
          </a:p>
          <a:p>
            <a:r>
              <a:rPr lang="ja-JP" altLang="en-US" dirty="0" smtClean="0"/>
              <a:t>三日目に日本の介護の授業に参加させて頂きました。スライドだけではなく、ビデオまで見ました。半身麻痺にかかったおじいさん、</a:t>
            </a:r>
            <a:r>
              <a:rPr lang="ja-JP" altLang="en-US" dirty="0" smtClean="0">
                <a:solidFill>
                  <a:schemeClr val="accent1">
                    <a:lumMod val="75000"/>
                  </a:schemeClr>
                </a:solidFill>
              </a:rPr>
              <a:t>おばあさんでも自立して、車椅子を移動したり、トイレへ行ったりしています。本当に感動しました</a:t>
            </a:r>
            <a:r>
              <a:rPr lang="ja-JP" altLang="en-US" dirty="0" smtClean="0"/>
              <a:t>。おじいさん</a:t>
            </a:r>
            <a:r>
              <a:rPr lang="ja-JP" altLang="en-US" dirty="0"/>
              <a:t>とおばあさんがこのように幸せに生</a:t>
            </a:r>
            <a:r>
              <a:rPr lang="ja-JP" altLang="en-US" dirty="0" smtClean="0"/>
              <a:t>きているのを見て、私</a:t>
            </a:r>
            <a:r>
              <a:rPr lang="ja-JP" altLang="en-US" dirty="0"/>
              <a:t>も幸せになります</a:t>
            </a:r>
            <a:r>
              <a:rPr lang="ja-JP" altLang="en-US" dirty="0" smtClean="0"/>
              <a:t>。</a:t>
            </a:r>
            <a:br>
              <a:rPr lang="ja-JP" altLang="en-US" dirty="0" smtClean="0"/>
            </a:br>
            <a:endParaRPr lang="ja-JP" altLang="en-US" dirty="0" smtClean="0"/>
          </a:p>
          <a:p>
            <a:r>
              <a:rPr lang="ja-JP" altLang="en-US" dirty="0" smtClean="0"/>
              <a:t>日本の社会だけではなく、現代の社会は介護福祉士の人が必要です。技術と心を込めて、仕事をしなければなりません。ですから、日本語の勉強だけではなく、先生達のように熱心して、仕事をしたいと思います。</a:t>
            </a:r>
          </a:p>
          <a:p>
            <a:endParaRPr lang="ja-JP" altLang="en-US" dirty="0"/>
          </a:p>
          <a:p>
            <a:r>
              <a:rPr lang="ja-JP" altLang="en-US" dirty="0" smtClean="0"/>
              <a:t>これからもどうぞよろしくお願い致します。</a:t>
            </a:r>
            <a:endParaRPr lang="ja-JP" altLang="en-US" dirty="0"/>
          </a:p>
          <a:p>
            <a:endParaRPr lang="en-US" dirty="0"/>
          </a:p>
        </p:txBody>
      </p:sp>
    </p:spTree>
    <p:extLst>
      <p:ext uri="{BB962C8B-B14F-4D97-AF65-F5344CB8AC3E}">
        <p14:creationId xmlns:p14="http://schemas.microsoft.com/office/powerpoint/2010/main" val="18639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556" y="336884"/>
            <a:ext cx="46040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dirty="0" smtClean="0"/>
              <a:t>11) NGUYEN KIM NGAN</a:t>
            </a:r>
            <a:endParaRPr lang="en-US" dirty="0"/>
          </a:p>
        </p:txBody>
      </p:sp>
      <p:sp>
        <p:nvSpPr>
          <p:cNvPr id="2" name="TextBox 1"/>
          <p:cNvSpPr txBox="1"/>
          <p:nvPr/>
        </p:nvSpPr>
        <p:spPr>
          <a:xfrm>
            <a:off x="593556" y="1267326"/>
            <a:ext cx="10363202" cy="1477328"/>
          </a:xfrm>
          <a:prstGeom prst="rect">
            <a:avLst/>
          </a:prstGeom>
          <a:noFill/>
        </p:spPr>
        <p:txBody>
          <a:bodyPr wrap="square" rtlCol="0">
            <a:spAutoFit/>
          </a:bodyPr>
          <a:lstStyle/>
          <a:p>
            <a:r>
              <a:rPr lang="en-US" altLang="ja-JP" dirty="0" smtClean="0"/>
              <a:t>2018</a:t>
            </a:r>
            <a:r>
              <a:rPr lang="ja-JP" altLang="en-US" dirty="0" smtClean="0"/>
              <a:t>年</a:t>
            </a:r>
            <a:r>
              <a:rPr lang="en-US" altLang="ja-JP" dirty="0" smtClean="0"/>
              <a:t>12</a:t>
            </a:r>
            <a:r>
              <a:rPr lang="ja-JP" altLang="en-US" dirty="0" smtClean="0"/>
              <a:t>月</a:t>
            </a:r>
            <a:r>
              <a:rPr lang="en-US" altLang="ja-JP" dirty="0" smtClean="0"/>
              <a:t>2</a:t>
            </a:r>
            <a:r>
              <a:rPr lang="ja-JP" altLang="en-US" dirty="0" smtClean="0"/>
              <a:t>日に施設と学校の先生達にお会いできて、嬉しかったです。面談の時も色々アドバイスを頂きましたし、介護の授業にもたくさん勉強になりました。トロミの使い方や老人の一日の生活など、何でも役に立つ内容でした。そして、</a:t>
            </a:r>
            <a:r>
              <a:rPr lang="ja-JP" altLang="en-US" dirty="0" smtClean="0">
                <a:solidFill>
                  <a:schemeClr val="accent1">
                    <a:lumMod val="75000"/>
                  </a:schemeClr>
                </a:solidFill>
              </a:rPr>
              <a:t>先生達の熱心さや涙な</a:t>
            </a:r>
            <a:r>
              <a:rPr lang="ja-JP" altLang="en-US" dirty="0" smtClean="0"/>
              <a:t>どを実感して、とても感動しました。</a:t>
            </a:r>
          </a:p>
          <a:p>
            <a:endParaRPr lang="ja-JP" altLang="en-US" dirty="0"/>
          </a:p>
          <a:p>
            <a:r>
              <a:rPr lang="ja-JP" altLang="en-US" dirty="0" smtClean="0"/>
              <a:t>これからももっと頑張らないといけません。そして、今後とも</a:t>
            </a:r>
            <a:endParaRPr lang="en-US" dirty="0"/>
          </a:p>
        </p:txBody>
      </p:sp>
    </p:spTree>
    <p:extLst>
      <p:ext uri="{BB962C8B-B14F-4D97-AF65-F5344CB8AC3E}">
        <p14:creationId xmlns:p14="http://schemas.microsoft.com/office/powerpoint/2010/main" val="1488900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556" y="336884"/>
            <a:ext cx="46040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dirty="0" smtClean="0"/>
              <a:t>12) NGUYEN THI NHAT THIEN</a:t>
            </a:r>
            <a:endParaRPr lang="en-US" dirty="0"/>
          </a:p>
        </p:txBody>
      </p:sp>
      <p:sp>
        <p:nvSpPr>
          <p:cNvPr id="2" name="TextBox 1"/>
          <p:cNvSpPr txBox="1"/>
          <p:nvPr/>
        </p:nvSpPr>
        <p:spPr>
          <a:xfrm>
            <a:off x="882316" y="1203158"/>
            <a:ext cx="10282989" cy="2308324"/>
          </a:xfrm>
          <a:prstGeom prst="rect">
            <a:avLst/>
          </a:prstGeom>
          <a:noFill/>
        </p:spPr>
        <p:txBody>
          <a:bodyPr wrap="square" rtlCol="0">
            <a:spAutoFit/>
          </a:bodyPr>
          <a:lstStyle/>
          <a:p>
            <a:r>
              <a:rPr lang="ja-JP" altLang="en-US" dirty="0" smtClean="0"/>
              <a:t>介護の授業はとてもありがとうございました。本当に感動いたします。</a:t>
            </a:r>
          </a:p>
          <a:p>
            <a:endParaRPr lang="ja-JP" altLang="en-US" dirty="0"/>
          </a:p>
          <a:p>
            <a:r>
              <a:rPr lang="ja-JP" altLang="en-US" dirty="0" smtClean="0"/>
              <a:t>日本の老人は年をとっても、</a:t>
            </a:r>
            <a:r>
              <a:rPr lang="ja-JP" altLang="en-US" dirty="0" smtClean="0">
                <a:solidFill>
                  <a:srgbClr val="00B050"/>
                </a:solidFill>
              </a:rPr>
              <a:t>力がなくなっても、自立して、日常生活に何でも自分</a:t>
            </a:r>
            <a:r>
              <a:rPr lang="ja-JP" altLang="en-US" dirty="0" smtClean="0"/>
              <a:t>でやりたがっています。それは一番印象でした。一方、介護福祉の人の役割はオムツを交換したり、飲食を手伝ったりしています。</a:t>
            </a:r>
          </a:p>
          <a:p>
            <a:r>
              <a:rPr lang="ja-JP" altLang="en-US" dirty="0" smtClean="0"/>
              <a:t>授業の内容はとても分かりやすく、楽しかったです。いつか本当の介護の授業に参加したいなあと思います。そして、本当の介護福祉士になりたいと思っています。</a:t>
            </a:r>
          </a:p>
          <a:p>
            <a:endParaRPr lang="ja-JP" altLang="en-US" dirty="0"/>
          </a:p>
          <a:p>
            <a:r>
              <a:rPr lang="ja-JP" altLang="en-US" dirty="0" smtClean="0"/>
              <a:t>今後ともよろしくお願いいたします。</a:t>
            </a:r>
            <a:endParaRPr lang="en-US" dirty="0"/>
          </a:p>
        </p:txBody>
      </p:sp>
    </p:spTree>
    <p:extLst>
      <p:ext uri="{BB962C8B-B14F-4D97-AF65-F5344CB8AC3E}">
        <p14:creationId xmlns:p14="http://schemas.microsoft.com/office/powerpoint/2010/main" val="1356028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556" y="336884"/>
            <a:ext cx="46040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dirty="0" smtClean="0"/>
              <a:t>13) DUONG VAN NGA</a:t>
            </a:r>
            <a:endParaRPr lang="en-US" dirty="0"/>
          </a:p>
        </p:txBody>
      </p:sp>
      <p:sp>
        <p:nvSpPr>
          <p:cNvPr id="2" name="TextBox 1"/>
          <p:cNvSpPr txBox="1"/>
          <p:nvPr/>
        </p:nvSpPr>
        <p:spPr>
          <a:xfrm>
            <a:off x="593557" y="1235242"/>
            <a:ext cx="4604086" cy="2308324"/>
          </a:xfrm>
          <a:prstGeom prst="rect">
            <a:avLst/>
          </a:prstGeom>
          <a:noFill/>
        </p:spPr>
        <p:txBody>
          <a:bodyPr wrap="square" rtlCol="0">
            <a:spAutoFit/>
          </a:bodyPr>
          <a:lstStyle/>
          <a:p>
            <a:r>
              <a:rPr lang="ja-JP" altLang="en-US" dirty="0" smtClean="0"/>
              <a:t>私は一番町ホームに採用されました。初めて施設の飛田様にお会いできて、とても嬉しかったです。飛田先生も優しかったし、フレンドリでしたし、憧れました。</a:t>
            </a:r>
          </a:p>
          <a:p>
            <a:endParaRPr lang="ja-JP" altLang="en-US" dirty="0"/>
          </a:p>
          <a:p>
            <a:r>
              <a:rPr lang="ja-JP" altLang="en-US" dirty="0" smtClean="0"/>
              <a:t>この仕事は</a:t>
            </a:r>
            <a:r>
              <a:rPr lang="ja-JP" altLang="en-US" dirty="0" smtClean="0">
                <a:solidFill>
                  <a:srgbClr val="0070C0"/>
                </a:solidFill>
              </a:rPr>
              <a:t>人と人の繋がりが</a:t>
            </a:r>
            <a:r>
              <a:rPr lang="ja-JP" altLang="en-US" dirty="0" smtClean="0"/>
              <a:t>よく出来ると思います。先生達のように仕事に熱心して、頑張りたいです。</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372100" y="1444404"/>
            <a:ext cx="5905500" cy="4429125"/>
          </a:xfrm>
          <a:prstGeom prst="rect">
            <a:avLst/>
          </a:prstGeom>
        </p:spPr>
      </p:pic>
    </p:spTree>
    <p:extLst>
      <p:ext uri="{BB962C8B-B14F-4D97-AF65-F5344CB8AC3E}">
        <p14:creationId xmlns:p14="http://schemas.microsoft.com/office/powerpoint/2010/main" val="1277136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556" y="336884"/>
            <a:ext cx="46040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dirty="0" smtClean="0"/>
              <a:t>14) BUI THI HONG NHUNG</a:t>
            </a:r>
            <a:endParaRPr lang="en-US" dirty="0"/>
          </a:p>
        </p:txBody>
      </p:sp>
      <p:sp>
        <p:nvSpPr>
          <p:cNvPr id="2" name="TextBox 1"/>
          <p:cNvSpPr txBox="1"/>
          <p:nvPr/>
        </p:nvSpPr>
        <p:spPr>
          <a:xfrm>
            <a:off x="1042737" y="1138989"/>
            <a:ext cx="4154905" cy="3416320"/>
          </a:xfrm>
          <a:prstGeom prst="rect">
            <a:avLst/>
          </a:prstGeom>
          <a:noFill/>
        </p:spPr>
        <p:txBody>
          <a:bodyPr wrap="square" rtlCol="0">
            <a:spAutoFit/>
          </a:bodyPr>
          <a:lstStyle/>
          <a:p>
            <a:r>
              <a:rPr lang="ja-JP" altLang="en-US" dirty="0" smtClean="0"/>
              <a:t>二日間の短い時間でしたが、とても楽しかったです。また、介護福祉の基本の内容が勉強できて、本当に良かったです。老人ホームでの</a:t>
            </a:r>
            <a:r>
              <a:rPr lang="en-US" altLang="ja-JP" dirty="0" smtClean="0"/>
              <a:t>1</a:t>
            </a:r>
            <a:r>
              <a:rPr lang="ja-JP" altLang="en-US" dirty="0" smtClean="0"/>
              <a:t>日の生活や日本の施設のイメージ、介護の仕事など色々勉強しました。</a:t>
            </a:r>
          </a:p>
          <a:p>
            <a:r>
              <a:rPr lang="ja-JP" altLang="en-US" dirty="0" smtClean="0"/>
              <a:t>一番印象に残ったのは</a:t>
            </a:r>
            <a:r>
              <a:rPr lang="ja-JP" altLang="en-US" dirty="0" smtClean="0">
                <a:solidFill>
                  <a:srgbClr val="00B050"/>
                </a:solidFill>
              </a:rPr>
              <a:t>老人でも好きな俳優さんの写真の飾りや好きな番組</a:t>
            </a:r>
            <a:r>
              <a:rPr lang="ja-JP" altLang="en-US" dirty="0" smtClean="0"/>
              <a:t>を見ることができることです。</a:t>
            </a:r>
          </a:p>
          <a:p>
            <a:r>
              <a:rPr lang="ja-JP" altLang="en-US" dirty="0" smtClean="0"/>
              <a:t>年をとっても、自分の趣味がなくならないのが素晴らしいことだと思います。</a:t>
            </a:r>
          </a:p>
          <a:p>
            <a:endParaRPr lang="ja-JP"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706216"/>
            <a:ext cx="3987800" cy="5317066"/>
          </a:xfrm>
          <a:prstGeom prst="rect">
            <a:avLst/>
          </a:prstGeom>
        </p:spPr>
      </p:pic>
    </p:spTree>
    <p:extLst>
      <p:ext uri="{BB962C8B-B14F-4D97-AF65-F5344CB8AC3E}">
        <p14:creationId xmlns:p14="http://schemas.microsoft.com/office/powerpoint/2010/main" val="171013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ja-JP" altLang="en-US" sz="4400" dirty="0" smtClean="0"/>
              <a:t>どうも</a:t>
            </a:r>
          </a:p>
          <a:p>
            <a:pPr marL="0" indent="0" algn="ctr">
              <a:buNone/>
            </a:pPr>
            <a:r>
              <a:rPr lang="ja-JP" altLang="en-US" sz="4400" dirty="0" smtClean="0"/>
              <a:t>ありがとうございました</a:t>
            </a:r>
            <a:endParaRPr lang="en-US" sz="4400" dirty="0"/>
          </a:p>
        </p:txBody>
      </p:sp>
    </p:spTree>
    <p:extLst>
      <p:ext uri="{BB962C8B-B14F-4D97-AF65-F5344CB8AC3E}">
        <p14:creationId xmlns:p14="http://schemas.microsoft.com/office/powerpoint/2010/main" val="20263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感想文から見える外国人にとっての日本の介護の関心事や魅かれたところ</a:t>
            </a:r>
            <a:endParaRPr kumimoji="1" lang="ja-JP" altLang="en-US" dirty="0"/>
          </a:p>
        </p:txBody>
      </p:sp>
      <p:sp>
        <p:nvSpPr>
          <p:cNvPr id="3" name="コンテンツ プレースホルダー 2"/>
          <p:cNvSpPr>
            <a:spLocks noGrp="1"/>
          </p:cNvSpPr>
          <p:nvPr>
            <p:ph idx="1"/>
          </p:nvPr>
        </p:nvSpPr>
        <p:spPr>
          <a:xfrm>
            <a:off x="838200" y="1825625"/>
            <a:ext cx="10515600" cy="5176754"/>
          </a:xfrm>
        </p:spPr>
        <p:txBody>
          <a:bodyPr>
            <a:normAutofit lnSpcReduction="10000"/>
          </a:bodyPr>
          <a:lstStyle/>
          <a:p>
            <a:pPr marL="0" indent="0">
              <a:buNone/>
            </a:pPr>
            <a:r>
              <a:rPr kumimoji="1" lang="ja-JP" altLang="en-US" dirty="0" smtClean="0"/>
              <a:t>センテンスで表しました</a:t>
            </a:r>
            <a:endParaRPr kumimoji="1" lang="en-US" altLang="ja-JP" dirty="0" smtClean="0"/>
          </a:p>
          <a:p>
            <a:pPr marL="0" indent="0">
              <a:buNone/>
            </a:pPr>
            <a:endParaRPr kumimoji="1" lang="en-US" altLang="ja-JP" dirty="0"/>
          </a:p>
          <a:p>
            <a:pPr marL="0" indent="0">
              <a:buNone/>
            </a:pPr>
            <a:r>
              <a:rPr kumimoji="1" lang="ja-JP" altLang="en-US" dirty="0" smtClean="0"/>
              <a:t>❶食事や排せつの介護の技術　　　　　　　　　　３センテンス</a:t>
            </a:r>
            <a:endParaRPr kumimoji="1" lang="en-US" altLang="ja-JP" dirty="0" smtClean="0"/>
          </a:p>
          <a:p>
            <a:pPr marL="0" indent="0">
              <a:buNone/>
            </a:pPr>
            <a:r>
              <a:rPr kumimoji="1" lang="ja-JP" altLang="en-US" dirty="0"/>
              <a:t>　</a:t>
            </a:r>
            <a:r>
              <a:rPr kumimoji="1" lang="ja-JP" altLang="en-US" dirty="0" smtClean="0"/>
              <a:t>簡単に見えますが、介護の技術がたくさんあります・・・</a:t>
            </a:r>
            <a:endParaRPr kumimoji="1" lang="en-US" altLang="ja-JP" dirty="0" smtClean="0"/>
          </a:p>
          <a:p>
            <a:pPr marL="0" indent="0">
              <a:buNone/>
            </a:pPr>
            <a:r>
              <a:rPr kumimoji="1" lang="ja-JP" altLang="en-US" dirty="0" smtClean="0"/>
              <a:t>❷職員の向き合う姿勢　　　　　　　　　　　　　　　３センテンス</a:t>
            </a:r>
            <a:endParaRPr kumimoji="1" lang="en-US" altLang="ja-JP" dirty="0" smtClean="0"/>
          </a:p>
          <a:p>
            <a:pPr marL="0" indent="0">
              <a:buNone/>
            </a:pPr>
            <a:r>
              <a:rPr kumimoji="1" lang="ja-JP" altLang="en-US" dirty="0"/>
              <a:t>施設</a:t>
            </a:r>
            <a:r>
              <a:rPr kumimoji="1" lang="ja-JP" altLang="en-US" dirty="0" smtClean="0"/>
              <a:t>の先生たちは気持ちよく仕事をして、とても感動でした・・・</a:t>
            </a:r>
            <a:endParaRPr kumimoji="1" lang="en-US" altLang="ja-JP" dirty="0" smtClean="0"/>
          </a:p>
          <a:p>
            <a:pPr marL="0" indent="0">
              <a:buNone/>
            </a:pPr>
            <a:r>
              <a:rPr kumimoji="1" lang="ja-JP" altLang="en-US" dirty="0" smtClean="0"/>
              <a:t>❸利用者の自立した継続性のある生活　　　  　６センテンス</a:t>
            </a:r>
            <a:endParaRPr kumimoji="1" lang="en-US" altLang="ja-JP" dirty="0" smtClean="0"/>
          </a:p>
          <a:p>
            <a:pPr marL="0" indent="0">
              <a:buNone/>
            </a:pPr>
            <a:r>
              <a:rPr kumimoji="1" lang="ja-JP" altLang="en-US" dirty="0"/>
              <a:t>　</a:t>
            </a:r>
            <a:r>
              <a:rPr kumimoji="1" lang="ja-JP" altLang="en-US" dirty="0" smtClean="0"/>
              <a:t>おばあさんでも自立して、車いすを移動したり・・・</a:t>
            </a:r>
            <a:endParaRPr kumimoji="1" lang="en-US" altLang="ja-JP" dirty="0" smtClean="0"/>
          </a:p>
          <a:p>
            <a:pPr marL="0" indent="0">
              <a:buNone/>
            </a:pPr>
            <a:r>
              <a:rPr kumimoji="1" lang="ja-JP" altLang="en-US" dirty="0"/>
              <a:t>　</a:t>
            </a:r>
            <a:r>
              <a:rPr kumimoji="1" lang="ja-JP" altLang="en-US" dirty="0" smtClean="0"/>
              <a:t>力がなくなっても、自立して、・・・自分でやりたがっています</a:t>
            </a:r>
            <a:endParaRPr kumimoji="1" lang="en-US" altLang="ja-JP" dirty="0" smtClean="0"/>
          </a:p>
          <a:p>
            <a:pPr marL="0" indent="0">
              <a:buNone/>
            </a:pPr>
            <a:r>
              <a:rPr kumimoji="1" lang="ja-JP" altLang="en-US" dirty="0"/>
              <a:t>　</a:t>
            </a:r>
            <a:r>
              <a:rPr kumimoji="1" lang="ja-JP" altLang="en-US" dirty="0" smtClean="0"/>
              <a:t>老人ホームにいながら、好きな相撲が見られたり、韓国俳優の写真を貼ったり・・・</a:t>
            </a:r>
            <a:endParaRPr kumimoji="1" lang="en-US" altLang="ja-JP" dirty="0" smtClean="0"/>
          </a:p>
          <a:p>
            <a:pPr marL="0" indent="0">
              <a:buNone/>
            </a:pPr>
            <a:endParaRPr kumimoji="1" lang="en-US" altLang="ja-JP" dirty="0"/>
          </a:p>
        </p:txBody>
      </p:sp>
    </p:spTree>
    <p:extLst>
      <p:ext uri="{BB962C8B-B14F-4D97-AF65-F5344CB8AC3E}">
        <p14:creationId xmlns:p14="http://schemas.microsoft.com/office/powerpoint/2010/main" val="423365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どこに魅力を感じているか</a:t>
            </a:r>
            <a:r>
              <a:rPr kumimoji="1" lang="en-US" altLang="ja-JP" dirty="0" smtClean="0"/>
              <a:t/>
            </a:r>
            <a:br>
              <a:rPr kumimoji="1" lang="en-US" altLang="ja-JP" dirty="0" smtClean="0"/>
            </a:br>
            <a:r>
              <a:rPr kumimoji="1" lang="ja-JP" altLang="en-US" dirty="0" smtClean="0"/>
              <a:t>＊自立した生活と＊生活の継続性のサポート</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a:t>➡　</a:t>
            </a:r>
            <a:r>
              <a:rPr kumimoji="1" lang="ja-JP" altLang="en-US" sz="3600" dirty="0"/>
              <a:t>利用者が自立した生活が</a:t>
            </a:r>
            <a:r>
              <a:rPr kumimoji="1" lang="ja-JP" altLang="en-US" sz="3600" dirty="0" smtClean="0"/>
              <a:t>できるようにサポートしていることに関心がある。</a:t>
            </a:r>
            <a:endParaRPr kumimoji="1" lang="en-US" altLang="ja-JP" sz="3600" dirty="0"/>
          </a:p>
          <a:p>
            <a:pPr marL="0" indent="0">
              <a:buNone/>
            </a:pPr>
            <a:r>
              <a:rPr kumimoji="1" lang="ja-JP" altLang="en-US" sz="3600" dirty="0" smtClean="0"/>
              <a:t>また継続性の</a:t>
            </a:r>
            <a:r>
              <a:rPr kumimoji="1" lang="ja-JP" altLang="en-US" sz="3600" dirty="0"/>
              <a:t>ある</a:t>
            </a:r>
            <a:r>
              <a:rPr kumimoji="1" lang="ja-JP" altLang="en-US" sz="3600" dirty="0" smtClean="0"/>
              <a:t>生活や普通の生活が</a:t>
            </a:r>
            <a:r>
              <a:rPr kumimoji="1" lang="ja-JP" altLang="en-US" sz="3600" dirty="0"/>
              <a:t>できること</a:t>
            </a:r>
            <a:endParaRPr kumimoji="1" lang="en-US" altLang="ja-JP" sz="3600" dirty="0"/>
          </a:p>
          <a:p>
            <a:pPr marL="0" indent="0">
              <a:buNone/>
            </a:pPr>
            <a:r>
              <a:rPr kumimoji="1" lang="ja-JP" altLang="en-US" sz="3600" smtClean="0"/>
              <a:t>にも関心</a:t>
            </a:r>
            <a:r>
              <a:rPr kumimoji="1" lang="ja-JP" altLang="en-US" sz="3600" dirty="0"/>
              <a:t>があり、</a:t>
            </a:r>
            <a:r>
              <a:rPr kumimoji="1" lang="ja-JP" altLang="en-US" sz="3600" dirty="0" smtClean="0"/>
              <a:t>これらが日本</a:t>
            </a:r>
            <a:r>
              <a:rPr kumimoji="1" lang="ja-JP" altLang="en-US" sz="3600" dirty="0"/>
              <a:t>の</a:t>
            </a:r>
            <a:r>
              <a:rPr kumimoji="1" lang="ja-JP" altLang="en-US" sz="3600" dirty="0" smtClean="0"/>
              <a:t>介護であり、ゆえに魅力</a:t>
            </a:r>
            <a:r>
              <a:rPr kumimoji="1" lang="ja-JP" altLang="en-US" sz="3600" dirty="0"/>
              <a:t>を感じているのかもしれない</a:t>
            </a:r>
          </a:p>
          <a:p>
            <a:pPr marL="0" indent="0">
              <a:buNone/>
            </a:pPr>
            <a:endParaRPr kumimoji="1" lang="ja-JP" altLang="en-US" dirty="0"/>
          </a:p>
        </p:txBody>
      </p:sp>
    </p:spTree>
    <p:extLst>
      <p:ext uri="{BB962C8B-B14F-4D97-AF65-F5344CB8AC3E}">
        <p14:creationId xmlns:p14="http://schemas.microsoft.com/office/powerpoint/2010/main" val="864022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3556" y="1331121"/>
            <a:ext cx="10940717" cy="5101763"/>
          </a:xfrm>
        </p:spPr>
        <p:txBody>
          <a:bodyPr>
            <a:normAutofit fontScale="62500" lnSpcReduction="20000"/>
          </a:bodyPr>
          <a:lstStyle/>
          <a:p>
            <a:r>
              <a:rPr lang="ja-JP" altLang="en-US" sz="2500" b="1" u="sng" dirty="0">
                <a:latin typeface="MS PMincho" charset="-128"/>
                <a:ea typeface="MS PMincho" charset="-128"/>
                <a:cs typeface="MS PMincho" charset="-128"/>
              </a:rPr>
              <a:t>介護の授業の感想</a:t>
            </a:r>
            <a:endParaRPr lang="en-US" sz="2500" dirty="0">
              <a:latin typeface="MS PMincho" charset="-128"/>
              <a:ea typeface="MS PMincho" charset="-128"/>
              <a:cs typeface="MS PMincho" charset="-128"/>
            </a:endParaRPr>
          </a:p>
          <a:p>
            <a:pPr algn="just">
              <a:lnSpc>
                <a:spcPct val="170000"/>
              </a:lnSpc>
            </a:pPr>
            <a:r>
              <a:rPr lang="ja-JP" altLang="en-US" sz="2800" b="1" dirty="0" smtClean="0">
                <a:latin typeface="MS PMincho" charset="-128"/>
                <a:ea typeface="MS PMincho" charset="-128"/>
                <a:cs typeface="MS PMincho" charset="-128"/>
              </a:rPr>
              <a:t>最初にお話ししたい言葉は「ありがとうございました」という言葉です。介護</a:t>
            </a:r>
            <a:r>
              <a:rPr lang="ja-JP" altLang="en-US" sz="2800" b="1" dirty="0">
                <a:latin typeface="MS PMincho" charset="-128"/>
                <a:ea typeface="MS PMincho" charset="-128"/>
                <a:cs typeface="MS PMincho" charset="-128"/>
              </a:rPr>
              <a:t>の</a:t>
            </a:r>
            <a:r>
              <a:rPr lang="ja-JP" altLang="en-US" sz="2800" b="1" dirty="0" smtClean="0">
                <a:latin typeface="MS PMincho" charset="-128"/>
                <a:ea typeface="MS PMincho" charset="-128"/>
                <a:cs typeface="MS PMincho" charset="-128"/>
              </a:rPr>
              <a:t>授はとても感動しました。</a:t>
            </a:r>
            <a:endParaRPr lang="en-US" sz="2800" b="1" dirty="0">
              <a:latin typeface="MS PMincho" charset="-128"/>
              <a:ea typeface="MS PMincho" charset="-128"/>
              <a:cs typeface="MS PMincho" charset="-128"/>
            </a:endParaRPr>
          </a:p>
          <a:p>
            <a:pPr algn="just">
              <a:lnSpc>
                <a:spcPct val="170000"/>
              </a:lnSpc>
            </a:pPr>
            <a:r>
              <a:rPr lang="ja-JP" altLang="en-US" sz="2800" b="1" dirty="0" smtClean="0">
                <a:latin typeface="MS PMincho" charset="-128"/>
                <a:ea typeface="MS PMincho" charset="-128"/>
                <a:cs typeface="MS PMincho" charset="-128"/>
              </a:rPr>
              <a:t>老人は年をとれば、取るほど、自分が行動し難くなります。それで、だれか手伝ってもらいたいのです。それは介護福祉士の役割ではないだろうかと思います。</a:t>
            </a:r>
            <a:endParaRPr lang="en-US" sz="2800" b="1" dirty="0">
              <a:latin typeface="MS PMincho" charset="-128"/>
              <a:ea typeface="MS PMincho" charset="-128"/>
              <a:cs typeface="MS PMincho" charset="-128"/>
            </a:endParaRPr>
          </a:p>
          <a:p>
            <a:pPr algn="just">
              <a:lnSpc>
                <a:spcPct val="170000"/>
              </a:lnSpc>
            </a:pPr>
            <a:r>
              <a:rPr lang="ja-JP" altLang="en-US" sz="2800" b="1" dirty="0">
                <a:latin typeface="MS PMincho" charset="-128"/>
                <a:ea typeface="MS PMincho" charset="-128"/>
                <a:cs typeface="MS PMincho" charset="-128"/>
              </a:rPr>
              <a:t>介護の授業を通じて色々な</a:t>
            </a:r>
            <a:r>
              <a:rPr lang="ja-JP" altLang="en-US" sz="2800" b="1" dirty="0" smtClean="0">
                <a:latin typeface="MS PMincho" charset="-128"/>
                <a:ea typeface="MS PMincho" charset="-128"/>
                <a:cs typeface="MS PMincho" charset="-128"/>
              </a:rPr>
              <a:t>こを勉強になりました。</a:t>
            </a:r>
            <a:r>
              <a:rPr lang="ja-JP" altLang="en-US" sz="2800" b="1" dirty="0" smtClean="0">
                <a:solidFill>
                  <a:srgbClr val="FF0000"/>
                </a:solidFill>
                <a:latin typeface="MS PMincho" charset="-128"/>
                <a:ea typeface="MS PMincho" charset="-128"/>
                <a:cs typeface="MS PMincho" charset="-128"/>
              </a:rPr>
              <a:t>飲食のサポートをしたり、オムツの交換をしたりします。</a:t>
            </a:r>
            <a:r>
              <a:rPr lang="ja-JP" altLang="en-US" sz="2800" b="1" dirty="0">
                <a:solidFill>
                  <a:srgbClr val="FF0000"/>
                </a:solidFill>
                <a:latin typeface="MS PMincho" charset="-128"/>
                <a:ea typeface="MS PMincho" charset="-128"/>
                <a:cs typeface="MS PMincho" charset="-128"/>
              </a:rPr>
              <a:t>授業のおかげで介護の仕事は</a:t>
            </a:r>
            <a:r>
              <a:rPr lang="ja-JP" altLang="en-US" sz="2800" b="1" dirty="0" smtClean="0">
                <a:solidFill>
                  <a:srgbClr val="FF0000"/>
                </a:solidFill>
                <a:latin typeface="MS PMincho" charset="-128"/>
                <a:ea typeface="MS PMincho" charset="-128"/>
                <a:cs typeface="MS PMincho" charset="-128"/>
              </a:rPr>
              <a:t>とても大変ですが、</a:t>
            </a:r>
            <a:r>
              <a:rPr lang="ja-JP" altLang="en-US" sz="2800" b="1" dirty="0">
                <a:solidFill>
                  <a:srgbClr val="FF0000"/>
                </a:solidFill>
                <a:latin typeface="MS PMincho" charset="-128"/>
                <a:ea typeface="MS PMincho" charset="-128"/>
                <a:cs typeface="MS PMincho" charset="-128"/>
              </a:rPr>
              <a:t>すばらしいと思っています</a:t>
            </a:r>
            <a:r>
              <a:rPr lang="ja-JP" altLang="en-US" sz="2800" b="1" dirty="0" smtClean="0">
                <a:solidFill>
                  <a:srgbClr val="FF0000"/>
                </a:solidFill>
                <a:latin typeface="MS PMincho" charset="-128"/>
                <a:ea typeface="MS PMincho" charset="-128"/>
                <a:cs typeface="MS PMincho" charset="-128"/>
              </a:rPr>
              <a:t>。老人に対して、私たちは自分</a:t>
            </a:r>
            <a:r>
              <a:rPr lang="ja-JP" altLang="en-US" sz="2800" b="1" dirty="0">
                <a:solidFill>
                  <a:srgbClr val="FF0000"/>
                </a:solidFill>
                <a:latin typeface="MS PMincho" charset="-128"/>
                <a:ea typeface="MS PMincho" charset="-128"/>
                <a:cs typeface="MS PMincho" charset="-128"/>
              </a:rPr>
              <a:t>の心をこめて働くべきです</a:t>
            </a:r>
            <a:r>
              <a:rPr lang="ja-JP" altLang="en-US" sz="2800" b="1" dirty="0" smtClean="0">
                <a:solidFill>
                  <a:srgbClr val="FF0000"/>
                </a:solidFill>
                <a:latin typeface="MS PMincho" charset="-128"/>
                <a:ea typeface="MS PMincho" charset="-128"/>
                <a:cs typeface="MS PMincho" charset="-128"/>
              </a:rPr>
              <a:t>。簡単そうに見えますが、介護の技術</a:t>
            </a:r>
            <a:r>
              <a:rPr lang="ja-JP" altLang="en-US" sz="2800" b="1" dirty="0" smtClean="0">
                <a:latin typeface="MS PMincho" charset="-128"/>
                <a:ea typeface="MS PMincho" charset="-128"/>
                <a:cs typeface="MS PMincho" charset="-128"/>
              </a:rPr>
              <a:t>がたくさんあります。そういうわけで、もっと頑張って、日本語を勉強して、それから介護の専門を勉強しなければならないと思います。</a:t>
            </a:r>
            <a:endParaRPr lang="en-US" sz="2800" b="1" dirty="0">
              <a:latin typeface="MS PMincho" charset="-128"/>
              <a:ea typeface="MS PMincho" charset="-128"/>
              <a:cs typeface="MS PMincho" charset="-128"/>
            </a:endParaRPr>
          </a:p>
          <a:p>
            <a:pPr algn="just">
              <a:lnSpc>
                <a:spcPct val="170000"/>
              </a:lnSpc>
            </a:pPr>
            <a:r>
              <a:rPr lang="ja-JP" altLang="en-US" sz="2800" b="1" dirty="0" smtClean="0">
                <a:latin typeface="MS PMincho" charset="-128"/>
                <a:ea typeface="MS PMincho" charset="-128"/>
                <a:cs typeface="MS PMincho" charset="-128"/>
              </a:rPr>
              <a:t>日本に来たら、食事介助や入浴介助など色々勉強をしたいです。是非よろしくお願いいたします。</a:t>
            </a:r>
          </a:p>
          <a:p>
            <a:pPr algn="just">
              <a:lnSpc>
                <a:spcPct val="170000"/>
              </a:lnSpc>
            </a:pPr>
            <a:r>
              <a:rPr lang="ja-JP" altLang="en-US" sz="2800" b="1" dirty="0" smtClean="0">
                <a:latin typeface="MS PMincho" charset="-128"/>
                <a:ea typeface="MS PMincho" charset="-128"/>
                <a:cs typeface="MS PMincho" charset="-128"/>
              </a:rPr>
              <a:t>先生</a:t>
            </a:r>
            <a:r>
              <a:rPr lang="ja-JP" altLang="en-US" sz="2800" b="1" dirty="0">
                <a:latin typeface="MS PMincho" charset="-128"/>
                <a:ea typeface="MS PMincho" charset="-128"/>
                <a:cs typeface="MS PMincho" charset="-128"/>
              </a:rPr>
              <a:t>、本当に</a:t>
            </a:r>
            <a:r>
              <a:rPr lang="ja-JP" altLang="en-US" sz="2800" b="1" dirty="0" smtClean="0">
                <a:latin typeface="MS PMincho" charset="-128"/>
                <a:ea typeface="MS PMincho" charset="-128"/>
                <a:cs typeface="MS PMincho" charset="-128"/>
              </a:rPr>
              <a:t>ありがとうございました</a:t>
            </a:r>
            <a:r>
              <a:rPr lang="ja-JP" altLang="en-US" sz="2800" b="1" dirty="0">
                <a:latin typeface="MS PMincho" charset="-128"/>
                <a:ea typeface="MS PMincho" charset="-128"/>
                <a:cs typeface="MS PMincho" charset="-128"/>
              </a:rPr>
              <a:t>。</a:t>
            </a:r>
            <a:endParaRPr lang="en-US" sz="2800" b="1" dirty="0">
              <a:latin typeface="MS PMincho" charset="-128"/>
              <a:ea typeface="MS PMincho" charset="-128"/>
              <a:cs typeface="MS PMincho" charset="-128"/>
            </a:endParaRPr>
          </a:p>
          <a:p>
            <a:r>
              <a:rPr lang="vi-VN" dirty="0"/>
              <a:t> </a:t>
            </a:r>
            <a:endParaRPr lang="en-US" dirty="0"/>
          </a:p>
          <a:p>
            <a:pPr algn="just"/>
            <a:endParaRPr lang="en-US" dirty="0"/>
          </a:p>
        </p:txBody>
      </p:sp>
      <p:sp>
        <p:nvSpPr>
          <p:cNvPr id="4" name="TextBox 3"/>
          <p:cNvSpPr txBox="1"/>
          <p:nvPr/>
        </p:nvSpPr>
        <p:spPr>
          <a:xfrm>
            <a:off x="593556" y="336884"/>
            <a:ext cx="46040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smtClean="0"/>
              <a:t>１）</a:t>
            </a:r>
            <a:r>
              <a:rPr lang="vi-VN" altLang="ja-JP" dirty="0" smtClean="0"/>
              <a:t>NGO CHI TIEU</a:t>
            </a:r>
            <a:endParaRPr lang="en-US" dirty="0"/>
          </a:p>
        </p:txBody>
      </p:sp>
    </p:spTree>
    <p:extLst>
      <p:ext uri="{BB962C8B-B14F-4D97-AF65-F5344CB8AC3E}">
        <p14:creationId xmlns:p14="http://schemas.microsoft.com/office/powerpoint/2010/main" val="1145320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556" y="336884"/>
            <a:ext cx="46040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dirty="0" smtClean="0"/>
              <a:t>2) NGUYEN LE CAT VY</a:t>
            </a:r>
            <a:endParaRPr lang="en-US" dirty="0"/>
          </a:p>
        </p:txBody>
      </p:sp>
      <p:sp>
        <p:nvSpPr>
          <p:cNvPr id="5" name="TextBox 4"/>
          <p:cNvSpPr txBox="1"/>
          <p:nvPr/>
        </p:nvSpPr>
        <p:spPr>
          <a:xfrm>
            <a:off x="705853" y="1219200"/>
            <a:ext cx="10331115" cy="2585323"/>
          </a:xfrm>
          <a:prstGeom prst="rect">
            <a:avLst/>
          </a:prstGeom>
          <a:noFill/>
        </p:spPr>
        <p:txBody>
          <a:bodyPr wrap="square" rtlCol="0">
            <a:spAutoFit/>
          </a:bodyPr>
          <a:lstStyle/>
          <a:p>
            <a:r>
              <a:rPr lang="ja-JP" altLang="en-US" dirty="0" smtClean="0"/>
              <a:t>私は聖風会の施設に採用されました。今回施設の３名の先生もベトナムにいらっしゃって、誰でも優しくて、ユーモアがある人です。とても安心しています。短い時間で面談をしたり、介護の授業を参加させたりしていましたが、とても楽しかったです。今後とも一生懸命勉強して、本当の介護福祉士になりたいのです。</a:t>
            </a:r>
          </a:p>
          <a:p>
            <a:endParaRPr lang="ja-JP" altLang="en-US" dirty="0"/>
          </a:p>
          <a:p>
            <a:r>
              <a:rPr lang="ja-JP" altLang="en-US" dirty="0" smtClean="0"/>
              <a:t>授業の時、オムツを見たり、触ったりしても、そんなに嫌なものではないと実感しました。</a:t>
            </a:r>
            <a:r>
              <a:rPr lang="ja-JP" altLang="en-US" dirty="0" smtClean="0">
                <a:solidFill>
                  <a:srgbClr val="FF0000"/>
                </a:solidFill>
              </a:rPr>
              <a:t>施設の先生達は気持ちよく仕事をして</a:t>
            </a:r>
            <a:r>
              <a:rPr lang="ja-JP" altLang="en-US" dirty="0" smtClean="0"/>
              <a:t>、とても感動でした。</a:t>
            </a:r>
          </a:p>
          <a:p>
            <a:endParaRPr lang="ja-JP" altLang="en-US" dirty="0" smtClean="0"/>
          </a:p>
          <a:p>
            <a:r>
              <a:rPr lang="ja-JP" altLang="en-US" dirty="0" smtClean="0"/>
              <a:t>将来先生達のように頑張りたいと思います。是非ともよろしくお願いいたします。</a:t>
            </a:r>
          </a:p>
          <a:p>
            <a:endParaRPr lang="en-US" dirty="0"/>
          </a:p>
        </p:txBody>
      </p:sp>
    </p:spTree>
    <p:extLst>
      <p:ext uri="{BB962C8B-B14F-4D97-AF65-F5344CB8AC3E}">
        <p14:creationId xmlns:p14="http://schemas.microsoft.com/office/powerpoint/2010/main" val="204094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556" y="336884"/>
            <a:ext cx="46040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dirty="0" smtClean="0"/>
              <a:t>3) NGUYEN NGOC SON</a:t>
            </a:r>
            <a:endParaRPr lang="en-US" dirty="0"/>
          </a:p>
        </p:txBody>
      </p:sp>
      <p:sp>
        <p:nvSpPr>
          <p:cNvPr id="2" name="TextBox 1"/>
          <p:cNvSpPr txBox="1"/>
          <p:nvPr/>
        </p:nvSpPr>
        <p:spPr>
          <a:xfrm>
            <a:off x="593556" y="994611"/>
            <a:ext cx="10170697" cy="2585323"/>
          </a:xfrm>
          <a:prstGeom prst="rect">
            <a:avLst/>
          </a:prstGeom>
          <a:noFill/>
        </p:spPr>
        <p:txBody>
          <a:bodyPr wrap="square" rtlCol="0">
            <a:spAutoFit/>
          </a:bodyPr>
          <a:lstStyle/>
          <a:p>
            <a:r>
              <a:rPr lang="ja-JP" altLang="en-US" dirty="0" smtClean="0"/>
              <a:t>介護の授業に色々勉強ができました。オムツの交換仕方や麻痺の人に対する食事介助などです。先生達の熱心さが良く感じました。一番印象に残ったのは、老人だからといって、自分の趣味がなくなるとは言えません。</a:t>
            </a:r>
            <a:r>
              <a:rPr lang="ja-JP" altLang="en-US" dirty="0" smtClean="0">
                <a:solidFill>
                  <a:srgbClr val="00B050"/>
                </a:solidFill>
              </a:rPr>
              <a:t>老人ホームにいながら、好きな相撲の番組が見られるし、韓国俳優の写真の飾りなどもできます。</a:t>
            </a:r>
          </a:p>
          <a:p>
            <a:endParaRPr lang="ja-JP" altLang="en-US" dirty="0"/>
          </a:p>
          <a:p>
            <a:r>
              <a:rPr lang="ja-JP" altLang="en-US" dirty="0" smtClean="0"/>
              <a:t>とても有意義がある授業でした。将来日本へ行って、介護の専門を勉強したいのです。今はもっと努力をして、日本語を上手に勉強しなければなりません。</a:t>
            </a:r>
          </a:p>
          <a:p>
            <a:endParaRPr lang="ja-JP" altLang="en-US" dirty="0"/>
          </a:p>
          <a:p>
            <a:r>
              <a:rPr lang="ja-JP" altLang="en-US" dirty="0" smtClean="0"/>
              <a:t>どうかよろしくお願いいたします。またいつか日本でお会いしましょう。</a:t>
            </a:r>
            <a:endParaRPr lang="en-US" dirty="0"/>
          </a:p>
        </p:txBody>
      </p:sp>
    </p:spTree>
    <p:extLst>
      <p:ext uri="{BB962C8B-B14F-4D97-AF65-F5344CB8AC3E}">
        <p14:creationId xmlns:p14="http://schemas.microsoft.com/office/powerpoint/2010/main" val="2079393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556" y="336884"/>
            <a:ext cx="46040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dirty="0" smtClean="0"/>
              <a:t>5) NGUYEN THANH DAT</a:t>
            </a:r>
            <a:endParaRPr lang="en-US" dirty="0"/>
          </a:p>
        </p:txBody>
      </p:sp>
      <p:sp>
        <p:nvSpPr>
          <p:cNvPr id="3" name="TextBox 2"/>
          <p:cNvSpPr txBox="1"/>
          <p:nvPr/>
        </p:nvSpPr>
        <p:spPr>
          <a:xfrm>
            <a:off x="705853" y="1524000"/>
            <a:ext cx="9352547" cy="2031325"/>
          </a:xfrm>
          <a:prstGeom prst="rect">
            <a:avLst/>
          </a:prstGeom>
          <a:noFill/>
        </p:spPr>
        <p:txBody>
          <a:bodyPr wrap="square" rtlCol="0">
            <a:spAutoFit/>
          </a:bodyPr>
          <a:lstStyle/>
          <a:p>
            <a:r>
              <a:rPr lang="ja-JP" altLang="en-US" dirty="0" smtClean="0"/>
              <a:t>前回の授業を通じて、色々勉強になりました。麻痺であっても、老人達が一生懸命自立して、頑張っています。それを見て、自分がもっと頑張らないといけません。将来、その老人達のように、</a:t>
            </a:r>
            <a:r>
              <a:rPr lang="ja-JP" altLang="en-US" dirty="0" smtClean="0">
                <a:solidFill>
                  <a:srgbClr val="00B050"/>
                </a:solidFill>
              </a:rPr>
              <a:t>自立して、自分の趣味や生活が維持しながら</a:t>
            </a:r>
            <a:r>
              <a:rPr lang="ja-JP" altLang="en-US" dirty="0" smtClean="0"/>
              <a:t>、生活していきたいと思っています。</a:t>
            </a:r>
          </a:p>
          <a:p>
            <a:endParaRPr lang="ja-JP" altLang="en-US" dirty="0"/>
          </a:p>
          <a:p>
            <a:r>
              <a:rPr lang="ja-JP" altLang="en-US" dirty="0" smtClean="0"/>
              <a:t>ベトナムで一生懸命勉強して、日本で介護福祉になれるように頑張るつもりです。</a:t>
            </a:r>
          </a:p>
          <a:p>
            <a:endParaRPr lang="ja-JP" altLang="en-US" dirty="0"/>
          </a:p>
          <a:p>
            <a:r>
              <a:rPr lang="ja-JP" altLang="en-US" dirty="0" smtClean="0"/>
              <a:t>どうかよろしくお願いいたします。</a:t>
            </a:r>
            <a:endParaRPr lang="en-US" dirty="0"/>
          </a:p>
        </p:txBody>
      </p:sp>
    </p:spTree>
    <p:extLst>
      <p:ext uri="{BB962C8B-B14F-4D97-AF65-F5344CB8AC3E}">
        <p14:creationId xmlns:p14="http://schemas.microsoft.com/office/powerpoint/2010/main" val="1817608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556" y="336884"/>
            <a:ext cx="46040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dirty="0" smtClean="0"/>
              <a:t>6) NGUYEN THI THUY LINH</a:t>
            </a:r>
            <a:endParaRPr lang="en-US" dirty="0"/>
          </a:p>
        </p:txBody>
      </p:sp>
      <p:sp>
        <p:nvSpPr>
          <p:cNvPr id="3" name="TextBox 2"/>
          <p:cNvSpPr txBox="1"/>
          <p:nvPr/>
        </p:nvSpPr>
        <p:spPr>
          <a:xfrm>
            <a:off x="1235242" y="1796716"/>
            <a:ext cx="9368590" cy="1754326"/>
          </a:xfrm>
          <a:prstGeom prst="rect">
            <a:avLst/>
          </a:prstGeom>
          <a:noFill/>
        </p:spPr>
        <p:txBody>
          <a:bodyPr wrap="square" rtlCol="0">
            <a:spAutoFit/>
          </a:bodyPr>
          <a:lstStyle/>
          <a:p>
            <a:r>
              <a:rPr lang="ja-JP" altLang="en-US" dirty="0" smtClean="0"/>
              <a:t>授業がとても楽しかったです。介護福祉はつまらないものだと言われていますが、授業に参加した後、そう思いません。老人ホームでの活動もたくさんあるし、老人ホームにいても自分の趣味がなくならないのも素晴らしいことだと思います。いつか日本へ行って、</a:t>
            </a:r>
            <a:r>
              <a:rPr lang="ja-JP" altLang="en-US" dirty="0" smtClean="0">
                <a:solidFill>
                  <a:srgbClr val="00B050"/>
                </a:solidFill>
              </a:rPr>
              <a:t>施設での寿司イベントや相撲番組などをお年寄りと一緒に過ごしたい</a:t>
            </a:r>
            <a:r>
              <a:rPr lang="ja-JP" altLang="en-US" dirty="0" smtClean="0"/>
              <a:t>です。今は一生懸命日本語を勉強しないといけません。</a:t>
            </a:r>
          </a:p>
          <a:p>
            <a:endParaRPr lang="ja-JP" altLang="en-US" dirty="0"/>
          </a:p>
          <a:p>
            <a:r>
              <a:rPr lang="ja-JP" altLang="en-US" dirty="0" smtClean="0"/>
              <a:t>みんなさん、日本で待ってくださいね。また会いましょう。</a:t>
            </a:r>
            <a:endParaRPr lang="en-US" dirty="0"/>
          </a:p>
        </p:txBody>
      </p:sp>
    </p:spTree>
    <p:extLst>
      <p:ext uri="{BB962C8B-B14F-4D97-AF65-F5344CB8AC3E}">
        <p14:creationId xmlns:p14="http://schemas.microsoft.com/office/powerpoint/2010/main" val="176607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556" y="336884"/>
            <a:ext cx="46040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dirty="0" smtClean="0"/>
              <a:t>7) TRAN HOANG DUY</a:t>
            </a:r>
            <a:endParaRPr lang="en-US" dirty="0"/>
          </a:p>
        </p:txBody>
      </p:sp>
      <p:sp>
        <p:nvSpPr>
          <p:cNvPr id="2" name="TextBox 1"/>
          <p:cNvSpPr txBox="1"/>
          <p:nvPr/>
        </p:nvSpPr>
        <p:spPr>
          <a:xfrm>
            <a:off x="593556" y="1331495"/>
            <a:ext cx="10571749" cy="2862322"/>
          </a:xfrm>
          <a:prstGeom prst="rect">
            <a:avLst/>
          </a:prstGeom>
          <a:noFill/>
        </p:spPr>
        <p:txBody>
          <a:bodyPr wrap="square" rtlCol="0">
            <a:spAutoFit/>
          </a:bodyPr>
          <a:lstStyle/>
          <a:p>
            <a:r>
              <a:rPr lang="ja-JP" altLang="en-US" dirty="0" smtClean="0"/>
              <a:t>介護の授業に参加できて、とても感動しました。介護福祉という仕事は心を持って、熱心にしないといけません。簡単そうに見えますが、</a:t>
            </a:r>
            <a:r>
              <a:rPr lang="ja-JP" altLang="en-US" dirty="0" smtClean="0">
                <a:solidFill>
                  <a:srgbClr val="FF0000"/>
                </a:solidFill>
              </a:rPr>
              <a:t>技術と心が大事です。それがなければ、オムツの交換でも難しいし、車椅子を移動させることもうまくできないだろうかと思います。</a:t>
            </a:r>
          </a:p>
          <a:p>
            <a:endParaRPr lang="ja-JP" altLang="en-US" dirty="0">
              <a:solidFill>
                <a:srgbClr val="FF0000"/>
              </a:solidFill>
            </a:endParaRPr>
          </a:p>
          <a:p>
            <a:r>
              <a:rPr lang="ja-JP" altLang="en-US" dirty="0" smtClean="0"/>
              <a:t>介護の授業は短かったですが、とてもやくに立ちました。介護は何か良くわかるようになって、これからもっと頑張りたいと思います。私はベトナムでの看護専門学校を卒業しましたが、日本のように心を込めて、丁寧な技術を勉強したことがありません。是非日本へ行って、日本の専門の介護福祉士を勉強したいのです。食事介助、入浴介助、そして車椅子移動介助など色々身につけるつもりです。</a:t>
            </a:r>
          </a:p>
          <a:p>
            <a:endParaRPr lang="ja-JP" altLang="en-US" dirty="0"/>
          </a:p>
          <a:p>
            <a:r>
              <a:rPr lang="ja-JP" altLang="en-US" dirty="0" smtClean="0"/>
              <a:t>是非よろしくお願い致します。</a:t>
            </a:r>
            <a:endParaRPr lang="en-US" dirty="0"/>
          </a:p>
        </p:txBody>
      </p:sp>
    </p:spTree>
    <p:extLst>
      <p:ext uri="{BB962C8B-B14F-4D97-AF65-F5344CB8AC3E}">
        <p14:creationId xmlns:p14="http://schemas.microsoft.com/office/powerpoint/2010/main" val="121140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556" y="336884"/>
            <a:ext cx="46040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dirty="0" smtClean="0"/>
              <a:t>8) TRAN NGOC LINH XUAN</a:t>
            </a:r>
            <a:endParaRPr lang="en-US" dirty="0"/>
          </a:p>
        </p:txBody>
      </p:sp>
      <p:sp>
        <p:nvSpPr>
          <p:cNvPr id="2" name="TextBox 1"/>
          <p:cNvSpPr txBox="1"/>
          <p:nvPr/>
        </p:nvSpPr>
        <p:spPr>
          <a:xfrm>
            <a:off x="593556" y="1315453"/>
            <a:ext cx="11069055" cy="1754326"/>
          </a:xfrm>
          <a:prstGeom prst="rect">
            <a:avLst/>
          </a:prstGeom>
          <a:noFill/>
        </p:spPr>
        <p:txBody>
          <a:bodyPr wrap="square" rtlCol="0">
            <a:spAutoFit/>
          </a:bodyPr>
          <a:lstStyle/>
          <a:p>
            <a:r>
              <a:rPr lang="ja-JP" altLang="en-US" dirty="0" smtClean="0"/>
              <a:t>介護の授業は本当にたのしかったです。短い時間でしたが、色々勉強ができました。</a:t>
            </a:r>
            <a:r>
              <a:rPr lang="ja-JP" altLang="en-US" dirty="0" smtClean="0">
                <a:solidFill>
                  <a:srgbClr val="FF0000"/>
                </a:solidFill>
              </a:rPr>
              <a:t>オムツの交換仕方、車椅子の利用についての注意点など</a:t>
            </a:r>
            <a:r>
              <a:rPr lang="ja-JP" altLang="en-US" dirty="0" smtClean="0"/>
              <a:t>、何でも面白かったです。これからも頑張って、日本語を勉強して、将来本当の介護の授業に参加したいです。日本で介護福祉になれるまで、一生懸命頑張りたいと思っています。</a:t>
            </a:r>
          </a:p>
          <a:p>
            <a:endParaRPr lang="ja-JP" altLang="en-US" dirty="0"/>
          </a:p>
          <a:p>
            <a:r>
              <a:rPr lang="ja-JP" altLang="en-US" dirty="0" smtClean="0"/>
              <a:t>日本の施設の方々、翰林日本語学校の先生達、それから、西口先生にもどうもありがとうございました。</a:t>
            </a:r>
          </a:p>
          <a:p>
            <a:r>
              <a:rPr lang="ja-JP" altLang="en-US" dirty="0" smtClean="0"/>
              <a:t>本当に感動いたします。またいつか日本でお会いしましょう。</a:t>
            </a:r>
            <a:endParaRPr lang="en-US" dirty="0"/>
          </a:p>
        </p:txBody>
      </p:sp>
    </p:spTree>
    <p:extLst>
      <p:ext uri="{BB962C8B-B14F-4D97-AF65-F5344CB8AC3E}">
        <p14:creationId xmlns:p14="http://schemas.microsoft.com/office/powerpoint/2010/main" val="1601419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556" y="336884"/>
            <a:ext cx="46040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dirty="0" smtClean="0"/>
              <a:t>9) TRAN PHUONG TRINH</a:t>
            </a:r>
            <a:endParaRPr lang="en-US" dirty="0"/>
          </a:p>
        </p:txBody>
      </p:sp>
      <p:sp>
        <p:nvSpPr>
          <p:cNvPr id="2" name="TextBox 1"/>
          <p:cNvSpPr txBox="1"/>
          <p:nvPr/>
        </p:nvSpPr>
        <p:spPr>
          <a:xfrm>
            <a:off x="593556" y="1219200"/>
            <a:ext cx="4765844" cy="4524315"/>
          </a:xfrm>
          <a:prstGeom prst="rect">
            <a:avLst/>
          </a:prstGeom>
          <a:noFill/>
        </p:spPr>
        <p:txBody>
          <a:bodyPr wrap="square" rtlCol="0">
            <a:spAutoFit/>
          </a:bodyPr>
          <a:lstStyle/>
          <a:p>
            <a:r>
              <a:rPr lang="ja-JP" altLang="en-US" dirty="0" smtClean="0"/>
              <a:t>介護の授業を通じて、将来どんな仕事をするのかがわかるようになりました。簡単そうに見えますが、</a:t>
            </a:r>
            <a:r>
              <a:rPr lang="ja-JP" altLang="en-US" dirty="0" smtClean="0">
                <a:solidFill>
                  <a:srgbClr val="FF0000"/>
                </a:solidFill>
              </a:rPr>
              <a:t>全て心と技術がたくさん必要</a:t>
            </a:r>
            <a:r>
              <a:rPr lang="ja-JP" altLang="en-US" dirty="0" smtClean="0"/>
              <a:t>だと思います。又は老人達に対して、</a:t>
            </a:r>
            <a:r>
              <a:rPr lang="ja-JP" altLang="en-US" dirty="0" smtClean="0">
                <a:solidFill>
                  <a:srgbClr val="00B050"/>
                </a:solidFill>
              </a:rPr>
              <a:t>自分の家族メンバーのように考えないと</a:t>
            </a:r>
            <a:r>
              <a:rPr lang="ja-JP" altLang="en-US" dirty="0" smtClean="0"/>
              <a:t>、仕事がうまくできないだろうかと思います。</a:t>
            </a:r>
          </a:p>
          <a:p>
            <a:endParaRPr lang="ja-JP" altLang="en-US" dirty="0"/>
          </a:p>
          <a:p>
            <a:r>
              <a:rPr lang="ja-JP" altLang="en-US" dirty="0" smtClean="0"/>
              <a:t>そして、今回私の施設（栄光の杜）の先生達にお会いできて、本当に嬉しかったです。どなたでも優しくて、心を癒されました。初めて海外へ行くので、不安がいっぱいです。しかし、先生達のお励みを頂きましたから、安心しています。</a:t>
            </a:r>
          </a:p>
          <a:p>
            <a:r>
              <a:rPr lang="ja-JP" altLang="en-US" dirty="0" smtClean="0"/>
              <a:t>これからももっと頑張って行きたいのです。是非よろしくお願いいたします。</a:t>
            </a:r>
          </a:p>
          <a:p>
            <a:endParaRPr lang="ja-JP" altLang="en-US" dirty="0"/>
          </a:p>
          <a:p>
            <a:r>
              <a:rPr lang="ja-JP" altLang="en-US" dirty="0" smtClean="0"/>
              <a:t>先生達、ありがとうございました。</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200" y="1371600"/>
            <a:ext cx="5330934" cy="4005106"/>
          </a:xfrm>
          <a:prstGeom prst="rect">
            <a:avLst/>
          </a:prstGeom>
        </p:spPr>
      </p:pic>
    </p:spTree>
    <p:extLst>
      <p:ext uri="{BB962C8B-B14F-4D97-AF65-F5344CB8AC3E}">
        <p14:creationId xmlns:p14="http://schemas.microsoft.com/office/powerpoint/2010/main" val="1278624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TotalTime>
  <Words>1794</Words>
  <Application>Microsoft Office PowerPoint</Application>
  <PresentationFormat>ワイド画面</PresentationFormat>
  <Paragraphs>110</Paragraphs>
  <Slides>17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ＭＳ Ｐゴシック</vt:lpstr>
      <vt:lpstr>MS PMincho</vt:lpstr>
      <vt:lpstr>Arial</vt:lpstr>
      <vt:lpstr>Calibri</vt:lpstr>
      <vt:lpstr>Calibri Light</vt:lpstr>
      <vt:lpstr>Times New Roman</vt:lpstr>
      <vt:lpstr>Office Theme</vt:lpstr>
      <vt:lpstr>介護の授業についての感想文リスト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感想文から見える外国人にとっての日本の介護の関心事や魅かれたところ</vt:lpstr>
      <vt:lpstr>どこに魅力を感じているか ＊自立した生活と＊生活の継続性のサポート</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介護の授業についての感想文リスト</dc:title>
  <dc:creator>Microsoft Office User</dc:creator>
  <cp:lastModifiedBy>西口 守</cp:lastModifiedBy>
  <cp:revision>28</cp:revision>
  <cp:lastPrinted>2018-12-11T12:43:37Z</cp:lastPrinted>
  <dcterms:created xsi:type="dcterms:W3CDTF">2018-12-10T01:32:36Z</dcterms:created>
  <dcterms:modified xsi:type="dcterms:W3CDTF">2018-12-11T23:22:15Z</dcterms:modified>
</cp:coreProperties>
</file>