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5" r:id="rId4"/>
    <p:sldId id="258" r:id="rId5"/>
    <p:sldId id="277" r:id="rId6"/>
    <p:sldId id="265" r:id="rId7"/>
    <p:sldId id="332" r:id="rId8"/>
    <p:sldId id="283" r:id="rId9"/>
    <p:sldId id="269" r:id="rId10"/>
    <p:sldId id="336" r:id="rId11"/>
    <p:sldId id="260" r:id="rId12"/>
    <p:sldId id="364" r:id="rId13"/>
    <p:sldId id="365" r:id="rId14"/>
    <p:sldId id="280" r:id="rId15"/>
    <p:sldId id="328" r:id="rId16"/>
    <p:sldId id="316" r:id="rId17"/>
    <p:sldId id="366" r:id="rId18"/>
    <p:sldId id="321" r:id="rId19"/>
    <p:sldId id="330" r:id="rId20"/>
    <p:sldId id="325" r:id="rId21"/>
    <p:sldId id="329" r:id="rId22"/>
    <p:sldId id="327" r:id="rId23"/>
    <p:sldId id="370" r:id="rId24"/>
    <p:sldId id="331" r:id="rId25"/>
    <p:sldId id="335" r:id="rId26"/>
    <p:sldId id="295" r:id="rId27"/>
    <p:sldId id="368" r:id="rId28"/>
    <p:sldId id="369" r:id="rId29"/>
    <p:sldId id="296" r:id="rId30"/>
    <p:sldId id="367" r:id="rId3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FDB5"/>
    <a:srgbClr val="7AEE0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1C05A-4545-4302-8496-87E6ECF469F7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874AA-A160-446D-9594-700CE0C6F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002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1BA11-4B57-4DBB-B50D-9780067ADA1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65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877491-AB26-4170-9400-38D00E976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910810BB-A8BB-40E7-AAD1-AC32AC103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32DFA08-A297-41CD-97A3-F5FE7263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37E0BF-AF0D-4899-9FAE-0882DD9F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B6CA347-DD6F-45C4-83C7-2C5D2299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5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9E9C652-8EC0-4EAC-8F61-BD42AAD0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9F5DE30-BEE9-4F40-8AD6-6D117BAEF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214C32E-E66F-41D4-BD48-995125F69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1808FE4-2FD1-45F9-A992-94CCC985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8926307-60DA-44AB-8EB9-CD9D3B513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15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208B11F0-A514-41E5-8E15-E47BB1ACA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AF005342-2F1C-4399-AF84-8C18DDC6A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DBADFF0-DE08-4261-8593-C6D1AAF9F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4C0206C-C1C4-47BA-B0CA-7F12AADC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9D441D1-7297-43FD-BE21-42EA6AE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9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44E19B5-03A2-45BF-AF8C-95E3C4693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6662F77-38E4-4713-9F01-714FE0501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41DEF2F-8282-4C59-A532-99427B26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863B4FE-9D99-416F-8662-848416791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FB828CE-FE37-4D8F-9EED-233B15B7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81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5E8B9A-5F4F-4400-B188-0F3C4D650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A1EBEFA1-686C-4962-8623-C31BA922B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8A74F23-643E-4EB5-B553-CFAE540F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18FF240-366F-4E3A-8B8C-C5D900D9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D8AF176-6203-44A1-8C7B-7F741BC0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47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4F804F3-DA6B-4BA7-965A-95877D3D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1FFFE26-9E4E-4073-8C6D-4F6262C14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93F87AA6-9CCA-4F1D-A546-18142A0DF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B8D72BFC-E3CE-4BD1-A296-FC07BBF3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2036A9F-FA12-48C9-A9B2-63842BB9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E6A21A00-41FE-4BAA-BB8F-8A6BEE3A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4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987356A-55E2-4B45-A7A9-D262D796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AA371BDF-A9D1-42C1-A018-1ED5EA387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B86DE32E-6B39-497D-83B2-A5ACA2400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D308AB4B-ECDC-4A8F-8946-757292655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45BF5AB5-A3D5-446F-B830-B9FD8ECC2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95594CE5-E581-4419-860D-1F4B5CAF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DA0113ED-464A-4EB4-B6D5-60C95B59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3A61A3D5-6C0E-4D1B-9E79-5707A24B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94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888DF6B-01AA-409C-A2AE-512FF60E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C2E3619A-3858-437E-A721-4959A5E5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F19B48E1-4F35-4DD8-A6FC-A97C5A36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04E77F51-C904-4275-9F53-CCE1065D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31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D44662DB-BE2E-4299-A0F4-A687EC3D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EB32A775-BF32-4AB4-AAD9-1F9723A2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EFE99F-0018-4ECD-A812-9A5ACBC3C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00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A2EA20E-AA86-416C-982E-0F915739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BF67D99-BEAB-4368-95E6-6314F786F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64AD1019-B73C-4FA8-AA58-D87AA671E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B1E0825-04CE-46E3-AD42-550A41EA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ED9D2E72-14C9-4919-964C-3E30D527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3BF67084-DDC6-4566-A87F-06D74A74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8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8FD5CDC-4FED-46BA-872D-0B1714C78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8470E040-45FD-404F-AE02-A2A5AB0A6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AEFC85C1-1D4C-4C77-8AF8-C9421C3FA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F07E8378-BED9-40F1-B75F-059839282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AE8F50B0-ACED-42DD-84B6-45D077FC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835EB7F3-F28E-4C6D-BEB4-2B7C359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65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3DE364F9-2C11-4D4F-99E7-451A745A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972CA72A-E7ED-41EF-AD49-E5EB3702E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A6218B63-CEA8-43DA-A06A-5DCFC1367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7E04B-FC0D-48E5-B7C4-4D79D8236858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02286E2-A2E9-433F-8140-4D8B4CE28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C9306E6-E309-47D1-A5DF-D6B1F0BCE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A992-5C26-4C1C-B669-38A214406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53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B88C2EC-A625-471E-9427-662993249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7739"/>
            <a:ext cx="9144000" cy="954157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8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介護の</a:t>
            </a:r>
            <a:r>
              <a:rPr lang="ja-JP" altLang="en-US" sz="48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日本語教育の現状と課題</a:t>
            </a:r>
            <a:endParaRPr kumimoji="1" lang="ja-JP" altLang="en-US" sz="4800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8DF99462-9BE5-4CA0-9222-8A90F405C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6800" y="3578401"/>
            <a:ext cx="6292800" cy="2937600"/>
          </a:xfr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>
            <a:normAutofit fontScale="85000" lnSpcReduction="20000"/>
          </a:bodyPr>
          <a:lstStyle/>
          <a:p>
            <a:endParaRPr kumimoji="1" lang="en-US" altLang="ja-JP" dirty="0"/>
          </a:p>
          <a:p>
            <a:r>
              <a:rPr kumimoji="1" lang="en-US" altLang="ja-JP" sz="44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NPO</a:t>
            </a:r>
            <a:r>
              <a:rPr kumimoji="1" lang="ja-JP" altLang="en-US" sz="44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ひとりと</a:t>
            </a:r>
            <a:r>
              <a:rPr kumimoji="1" lang="ja-JP" altLang="en-US" sz="4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みんな</a:t>
            </a:r>
            <a:endParaRPr kumimoji="1" lang="en-US" altLang="ja-JP" sz="4400" dirty="0" smtClean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外国人介護福祉士</a:t>
            </a:r>
            <a:endParaRPr kumimoji="1" lang="en-US" altLang="ja-JP" sz="4400" dirty="0" smtClean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400" dirty="0" smtClean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養成・支援プログラム研修会</a:t>
            </a:r>
            <a:endParaRPr kumimoji="1" lang="en-US" altLang="ja-JP" sz="44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8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遠藤織枝</a:t>
            </a:r>
            <a:endParaRPr lang="en-US" altLang="ja-JP" sz="38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9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20181212</a:t>
            </a:r>
            <a:endParaRPr kumimoji="1" lang="ja-JP" altLang="en-US" sz="29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78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9D0B7D8-96FB-44A5-9313-396FA6E9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0" y="365125"/>
            <a:ext cx="6877879" cy="82757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9. 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介護分野の</a:t>
            </a:r>
            <a:r>
              <a:rPr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技能実習生の問題</a:t>
            </a:r>
            <a:endParaRPr kumimoji="1" lang="ja-JP" altLang="en-US" sz="3600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B5383DB-41CA-42E9-8231-BFE05D9DA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月施行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従来の技能実習生制度に介護分野が加わった。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他の職種と比べて、日本語コミュニケーション能力が必要。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入国時の条件として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４の能力。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号に移行する時の日本語能力は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N3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567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3" descr="image003">
            <a:extLst>
              <a:ext uri="{FF2B5EF4-FFF2-40B4-BE49-F238E27FC236}">
                <a16:creationId xmlns="" xmlns:a16="http://schemas.microsoft.com/office/drawing/2014/main" id="{1FCEAC5A-6BC2-4259-8A71-ED007AFE6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049" y="136870"/>
            <a:ext cx="6569477" cy="672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07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2030282-DF41-4E37-BE94-B4037315C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052" y="861391"/>
            <a:ext cx="5234609" cy="64935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11.</a:t>
            </a:r>
            <a:r>
              <a:rPr lang="en-US" altLang="ja-JP" dirty="0">
                <a:solidFill>
                  <a:srgbClr val="C00000"/>
                </a:solidFill>
              </a:rPr>
              <a:t> </a:t>
            </a:r>
            <a:r>
              <a:rPr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技能実習生入国後研修</a:t>
            </a:r>
            <a:endParaRPr kumimoji="1" lang="ja-JP" altLang="en-US" sz="3600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="" xmlns:a16="http://schemas.microsoft.com/office/drawing/2014/main" id="{C38358D8-4F2C-4427-B922-0739F704B8F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576534" y="1916832"/>
          <a:ext cx="5887618" cy="573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Worksheet" r:id="rId3" imgW="2202126" imgH="3061744" progId="Excel.Sheet.12">
                  <p:embed/>
                </p:oleObj>
              </mc:Choice>
              <mc:Fallback>
                <p:oleObj name="Worksheet" r:id="rId3" imgW="2202126" imgH="3061744" progId="Excel.Sheet.12">
                  <p:embed/>
                  <p:pic>
                    <p:nvPicPr>
                      <p:cNvPr id="4" name="オブジェクト 3">
                        <a:extLst>
                          <a:ext uri="{FF2B5EF4-FFF2-40B4-BE49-F238E27FC236}">
                            <a16:creationId xmlns="" xmlns:a16="http://schemas.microsoft.com/office/drawing/2014/main" id="{C38358D8-4F2C-4427-B922-0739F704B8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6534" y="1916832"/>
                        <a:ext cx="5887618" cy="5732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図 2">
            <a:extLst>
              <a:ext uri="{FF2B5EF4-FFF2-40B4-BE49-F238E27FC236}">
                <a16:creationId xmlns="" xmlns:a16="http://schemas.microsoft.com/office/drawing/2014/main" id="{BB75DD8D-447D-4B42-91EC-EEBBAB05B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4033" y="1793863"/>
            <a:ext cx="4283969" cy="46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46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526C722-D60B-4E06-AD65-C93C8B3E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0" y="365126"/>
            <a:ext cx="3935896" cy="90708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12. 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施行後の動き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6BBCE85-F4E9-4890-B722-8083C1DF4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ベトナムなど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送り出し国が未整備。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２．監理団体からの申請が少ない。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３．施設側が様子見。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日本語能力が十分か。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号に移行するためのハードルが超えられるか。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実戦力になるかどうか。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４．中国から来日した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人の実習生、九州の施設で就労のニュース。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17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2AFC653-BA92-446F-9B8F-0F3FB4D9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287" y="365126"/>
            <a:ext cx="4598504" cy="7745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13.  </a:t>
            </a:r>
            <a:r>
              <a:rPr lang="ja-JP" altLang="ja-JP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在留資格「介護」</a:t>
            </a:r>
            <a:br>
              <a:rPr lang="ja-JP" altLang="ja-JP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kumimoji="1" lang="ja-JP" altLang="en-US" sz="40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8C1C94D-BFC5-4A83-83A9-4BA74C5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85869"/>
            <a:ext cx="1081046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外国人留学生として留学ビザ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入国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介護福祉士養成施設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で研修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年以上）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70000"/>
              </a:lnSpc>
            </a:pP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介護福祉士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資格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取得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、介護福祉士として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登録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介護ビザ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に変更。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70000"/>
              </a:lnSpc>
            </a:pP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介護福祉士として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期限なしで就業。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５．志望者がふえている。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796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8A45F08-A649-4BDA-9FED-E3551E77C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13" y="365126"/>
            <a:ext cx="7964557" cy="93358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sz="32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4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14.</a:t>
            </a:r>
            <a:r>
              <a:rPr kumimoji="1" lang="ja-JP" altLang="en-US" sz="4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政府の新方針</a:t>
            </a:r>
            <a:r>
              <a:rPr kumimoji="1" lang="ja-JP" altLang="en-US" sz="4000" dirty="0" err="1">
                <a:solidFill>
                  <a:srgbClr val="C00000"/>
                </a:solidFill>
              </a:rPr>
              <a:t>ー</a:t>
            </a:r>
            <a:r>
              <a:rPr kumimoji="1" lang="ja-JP" altLang="en-US" sz="4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入管法改正案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53CB1E9-1507-46C1-A4BD-48D56105C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605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不確定な要素が多すぎる。　　→省令まかせ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問題点：業種の選定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：人数の設定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：現行の技能実習制度との整合性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：現行制度のほころびが続出しているのを無視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：労働力として入れるか、人間として入れるか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号取得の条件：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日本語で日常会話ができ、業種ごとに定めた一定の　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技能を満たしていると認められれば。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532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1443108-182B-452D-A21D-206C30AF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78" y="365125"/>
            <a:ext cx="8812696" cy="721553"/>
          </a:xfrm>
          <a:solidFill>
            <a:srgbClr val="7AEE06"/>
          </a:solidFill>
        </p:spPr>
        <p:txBody>
          <a:bodyPr>
            <a:noAutofit/>
          </a:bodyPr>
          <a:lstStyle/>
          <a:p>
            <a:r>
              <a:rPr lang="ja-JP" altLang="en-US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15.</a:t>
            </a:r>
            <a:r>
              <a:rPr lang="ja-JP" altLang="en-US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外国人介護従事者</a:t>
            </a:r>
            <a:r>
              <a:rPr lang="ja-JP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に必要な</a:t>
            </a:r>
            <a:r>
              <a:rPr lang="ja-JP" altLang="en-US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日本語能力</a:t>
            </a:r>
            <a:r>
              <a:rPr lang="ja-JP" altLang="ja-JP" sz="3600" dirty="0"/>
              <a:t/>
            </a:r>
            <a:br>
              <a:rPr lang="ja-JP" altLang="ja-JP" sz="3600" dirty="0"/>
            </a:b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20E3FFC-D1F9-43D1-AC69-76E7324A9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1951" y="1782762"/>
            <a:ext cx="10515600" cy="47101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</a:rPr>
              <a:t>　　　　　</a:t>
            </a:r>
            <a:r>
              <a:rPr lang="en-US" altLang="ja-JP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15-1 </a:t>
            </a:r>
            <a:r>
              <a:rPr lang="ja-JP" altLang="en-US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介護現場</a:t>
            </a:r>
            <a:r>
              <a:rPr lang="ja-JP" altLang="ja-JP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lang="ja-JP" altLang="en-US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研修</a:t>
            </a:r>
            <a:r>
              <a:rPr lang="ja-JP" altLang="en-US" sz="40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・実習・労働のため</a:t>
            </a:r>
            <a:endParaRPr lang="en-US" altLang="ja-JP" sz="40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3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3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33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 　　　　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現場のスタッフ・利用者・その家族との日本語の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コミュニケ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ー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ション能力。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　　　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 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介護技術・知識習得のための日本語能力。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ja-JP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　　　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介護業務遂行のための報告・記録の日本語能力。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ja-JP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1585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A224F3C-60DE-461F-8857-F69B7F464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378378"/>
            <a:ext cx="8796130" cy="880579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15.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外国人介護従事者</a:t>
            </a:r>
            <a:r>
              <a:rPr lang="ja-JP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に必要な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日本語能力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781D05-598F-442A-A5CF-E873A1107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15-2</a:t>
            </a: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初任者研修受講</a:t>
            </a:r>
            <a:r>
              <a:rPr kumimoji="1"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・介護福祉士国家試験受験のための能力</a:t>
            </a:r>
            <a:endParaRPr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１．設問文の意図を理解する能力。　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２．長文の事例文を読解理解する能力。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３．選択肢の専門用語を読み取る能力。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４．介護知識・介護技術を読み取る能力。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５．一般の介護利用者の日常生活に係わる生活用語の理解。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305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39BDF28-B222-40DB-A129-C4795FA2B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4" y="365125"/>
            <a:ext cx="6864626" cy="867327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16.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介護現場の日本語の特殊性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1D1A184-0729-4373-9CBD-FFE8FE24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１６</a:t>
            </a:r>
            <a:r>
              <a:rPr lang="en-US" altLang="ja-JP" sz="3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-1 </a:t>
            </a:r>
            <a:r>
              <a:rPr lang="ja-JP" altLang="ja-JP" sz="3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コミュニケーションの問題点</a:t>
            </a:r>
            <a:endParaRPr lang="en-US" altLang="ja-JP" sz="30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利用者の発音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発声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が聞き取りにくい。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滑舌が悪い。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話者・高齢になって方言に戻る話者がいる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</a:p>
          <a:p>
            <a:pPr marL="0" indent="0">
              <a:buNone/>
            </a:pP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－ホンマニスンマセンナー</a:t>
            </a:r>
          </a:p>
          <a:p>
            <a:pPr marL="0" indent="0">
              <a:buNone/>
            </a:pP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－ひとりでいくのはオッカネー</a:t>
            </a:r>
          </a:p>
          <a:p>
            <a:pPr marL="0" indent="0">
              <a:buNone/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語彙の世代差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－トイレ・便所・お手洗い・ご不浄－に行きたい。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オノマトペの理解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696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020015D-328F-4899-879A-84F9C28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3" y="257174"/>
            <a:ext cx="7076661" cy="802999"/>
          </a:xfrm>
          <a:solidFill>
            <a:srgbClr val="7AEE06"/>
          </a:solidFill>
        </p:spPr>
        <p:txBody>
          <a:bodyPr>
            <a:normAutofit fontScale="90000"/>
          </a:bodyPr>
          <a:lstStyle/>
          <a:p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sz="4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16.</a:t>
            </a:r>
            <a:r>
              <a:rPr lang="ja-JP" altLang="en-US" sz="4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介護現場の日本語の特殊性</a:t>
            </a:r>
            <a:r>
              <a:rPr lang="ja-JP" altLang="ja-JP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ja-JP" altLang="ja-JP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ja-JP" altLang="ja-JP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ja-JP" altLang="ja-JP" dirty="0">
                <a:solidFill>
                  <a:schemeClr val="accent2">
                    <a:lumMod val="75000"/>
                  </a:schemeClr>
                </a:solidFill>
              </a:rPr>
            </a:b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532C7A1-F772-4C45-BB5F-0A0FEDAD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37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16-2 </a:t>
            </a:r>
            <a:r>
              <a:rPr lang="ja-JP" altLang="en-US" sz="3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難解な専門用語</a:t>
            </a:r>
            <a:r>
              <a:rPr lang="en-US" altLang="ja-JP" sz="3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(1)</a:t>
            </a: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山田さんの</a:t>
            </a:r>
            <a:r>
              <a:rPr lang="ja-JP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イジョウカイジョ</a:t>
            </a:r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お願いします。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体位・姿勢の語例　</a:t>
            </a:r>
            <a:r>
              <a:rPr lang="ja-JP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ギョウガイ・タンザイ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になってください。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400" dirty="0">
              <a:solidFill>
                <a:srgbClr val="00B0F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体の部位の語例　</a:t>
            </a:r>
            <a:r>
              <a:rPr lang="ja-JP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ジョウワン・ダイタイ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セイシキ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睡眠関係の語例　林さんは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カクセイ・ガショウ・ケイミン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しておられます。</a:t>
            </a:r>
            <a:endParaRPr lang="ja-JP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ja-JP" altLang="ja-JP" sz="2400" dirty="0">
              <a:solidFill>
                <a:srgbClr val="00B0F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60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EB0DE29-9846-4B72-A72D-94A03328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43" y="166343"/>
            <a:ext cx="5976731" cy="74805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戦後の日本語教育の流れ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4432618-D927-4CDA-8FC0-7938FB61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１．宣教師の日本語支援。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２．留学生に対する教育。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３．ビジネスマンの日本語支援。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４．中国から帰国した残留日本人に対す生活日本語の支援。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５．海外の日本語教育の指導者養成。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６．幼児・小学生教育　親に伴われて来日した子供への支援。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７．技能実習生の来日直後の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日本語支援。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８．看護・介護人材に対する日本語支援。</a:t>
            </a:r>
          </a:p>
        </p:txBody>
      </p:sp>
    </p:spTree>
    <p:extLst>
      <p:ext uri="{BB962C8B-B14F-4D97-AF65-F5344CB8AC3E}">
        <p14:creationId xmlns:p14="http://schemas.microsoft.com/office/powerpoint/2010/main" val="3926394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020015D-328F-4899-879A-84F9C28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209" y="257174"/>
            <a:ext cx="5459895" cy="869261"/>
          </a:xfrm>
          <a:solidFill>
            <a:srgbClr val="7AEE06"/>
          </a:solidFill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16-2 </a:t>
            </a:r>
            <a:r>
              <a:rPr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難解な専門用語</a:t>
            </a:r>
            <a: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(2)</a:t>
            </a:r>
            <a:b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532C7A1-F772-4C45-BB5F-0A0FEDAD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37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山田さんの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移乗介助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お願いします。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体位・姿勢の語例　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仰臥位・端座位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になってください。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体の部位の語例　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上腕・大腿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清拭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します。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睡眠関係の語例　林さんは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覚醒・臥床・傾眠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しておられます。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ja-JP" altLang="ja-JP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009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879F19D-4A59-48BF-B0B7-19B702D4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538" y="681038"/>
            <a:ext cx="5526158" cy="710440"/>
          </a:xfrm>
          <a:solidFill>
            <a:srgbClr val="7AEE06"/>
          </a:solidFill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16. </a:t>
            </a:r>
            <a:r>
              <a:rPr lang="ja-JP" altLang="en-US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介護の日本語の特殊性</a:t>
            </a:r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kumimoji="1" lang="ja-JP" altLang="en-US" sz="36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6D87084-7C65-4F03-ACD5-6316686C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3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16-3  </a:t>
            </a:r>
            <a:r>
              <a:rPr lang="ja-JP" altLang="en-US" sz="30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介護医療現場の造語</a:t>
            </a:r>
            <a:endParaRPr lang="en-US" altLang="ja-JP" sz="30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食事関係の語　常食・欠食・早食・遅食・延食・盗食・食席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睡眠関係の語　入眠・良眠・離床・入床・閉眼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入浴関係の語　入禁・洗体・洗身・個浴・特浴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排泄関係の語　便臭・尿臭・多尿・挿肛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3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endParaRPr kumimoji="1" lang="ja-JP" altLang="en-US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8324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567DE1E-EBDF-4F98-B1A3-77C70645B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234" y="365126"/>
            <a:ext cx="6665843" cy="774562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16. 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介護現場の日本語の特殊性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A8DC699-AAED-4E27-B3D4-A049ED164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16-4</a:t>
            </a:r>
            <a:r>
              <a:rPr kumimoji="1"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短縮語</a:t>
            </a:r>
            <a:r>
              <a:rPr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省略語の多用</a:t>
            </a:r>
            <a:endParaRPr kumimoji="1" lang="en-US" altLang="ja-JP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</a:t>
            </a:r>
            <a:r>
              <a:rPr lang="ja-JP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キョタン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高橋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ニョウソク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の結果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㏄でした。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水野さん、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フクマン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みられます。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川上さん、検査のため、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キンショク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阿部さんの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ショッカイ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お願いします。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夜間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トクヘン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ありません。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タイヘン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をこまめにして、床ずれをふせぎます。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858674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FE3C8A3-C09E-432D-A990-14304FD2A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882"/>
            <a:ext cx="6649278" cy="920335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kumimoji="1"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16.</a:t>
            </a:r>
            <a:r>
              <a:rPr kumimoji="1"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介護現場の日本語の特殊性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C1DD3B6-456C-477B-A70C-1C0858FB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16-4</a:t>
            </a:r>
            <a:r>
              <a:rPr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短縮語・省略語の多用</a:t>
            </a:r>
            <a:endParaRPr lang="en-US" altLang="ja-JP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</a:t>
            </a:r>
            <a:r>
              <a:rPr lang="ja-JP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キョタン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・居担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（居室担当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高橋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ニョウソク・尿測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（尿量測定）の結果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㏄でした。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水野さん、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フクマン・腹満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（腹部膨満）みられます。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川上さん、検査のため、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キンショク・禁食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（食事禁止）です。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阿部さんの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ショッカイ・食介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（食事介助）お願いします。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夜間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トクヘン・特変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（特別変化）ありません。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タイヘン・体変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（体位変換）をこまめにして、床ずれをふせぎます。　</a:t>
            </a: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FF469CFE-968B-49F1-A460-94561228ED56}"/>
              </a:ext>
            </a:extLst>
          </p:cNvPr>
          <p:cNvSpPr/>
          <p:nvPr/>
        </p:nvSpPr>
        <p:spPr>
          <a:xfrm>
            <a:off x="5926723" y="324433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="" xmlns:a16="http://schemas.microsoft.com/office/drawing/2014/main" id="{59AE2B03-29C2-4EE5-9482-058141352534}"/>
              </a:ext>
            </a:extLst>
          </p:cNvPr>
          <p:cNvSpPr/>
          <p:nvPr/>
        </p:nvSpPr>
        <p:spPr>
          <a:xfrm>
            <a:off x="5926723" y="324433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8436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426FD52-F941-44B5-9D03-423018773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026" y="503583"/>
            <a:ext cx="8070574" cy="874643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17. </a:t>
            </a:r>
            <a:r>
              <a:rPr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介護福祉士合格後の日本語の問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題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79A240A-A798-4456-9376-7493288C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介護の専門家としての日本語能力が要求される</a:t>
            </a:r>
            <a:endParaRPr kumimoji="1"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コミュニケーション能力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日本人スタッフと同じスピードで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やりとり・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聞き取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とり。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外部の人との応対・電話応対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事務能力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入居時・退所時などの書類作成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・介護記録の入力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公文書の処理。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8633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648CB6-22FE-492F-8B07-39104EE52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660" y="384313"/>
            <a:ext cx="6241775" cy="834887"/>
          </a:xfrm>
          <a:solidFill>
            <a:srgbClr val="7AEE06"/>
          </a:solidFill>
        </p:spPr>
        <p:txBody>
          <a:bodyPr>
            <a:noAutofit/>
          </a:bodyPr>
          <a:lstStyle/>
          <a:p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18.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介護の日本語教育の課題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703932C-9B22-46A3-B426-6153A5E50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18-1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日語教師と介護専門家との協働による支援</a:t>
            </a:r>
            <a:endParaRPr kumimoji="1"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日本語教師の役割</a:t>
            </a:r>
            <a:r>
              <a:rPr kumimoji="1"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文章読解・文章作成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語彙指導・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漢字指導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介護専門家の役割</a:t>
            </a:r>
            <a:endParaRPr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介護知識・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介護技術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介護制度・専門用語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日本語教師の役割</a:t>
            </a:r>
            <a:r>
              <a:rPr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介護専門家と学習者の橋渡し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894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03BB13C-BCDE-44D2-B4DD-3C6C892D1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1078" cy="880579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18-2 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の日本語教育の公的整備</a:t>
            </a:r>
            <a:r>
              <a:rPr lang="ja-JP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の必要性</a:t>
            </a:r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(1)</a:t>
            </a:r>
            <a:endParaRPr kumimoji="1" lang="ja-JP" altLang="en-US" sz="36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911A05A-E5C9-4DCF-B757-337FA0836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294" y="1391479"/>
            <a:ext cx="10167984" cy="5829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国としての日本語教育の重要性の認識</a:t>
            </a:r>
            <a:endParaRPr lang="en-US" altLang="ja-JP" sz="36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首相は外国人労働者向けの日本語教室の開設支援や「生活・就労ハンドブッ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ク」の作製・配布などを通じ、居住先となる自治体をサポートしていく考えも明らかにし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た。</a:t>
            </a: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『</a:t>
            </a: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毎日新聞</a:t>
            </a:r>
            <a:r>
              <a:rPr lang="en-US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』2018</a:t>
            </a: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日夕刊）</a:t>
            </a:r>
            <a:endParaRPr lang="en-US" altLang="ja-JP" sz="31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31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受け入れ施設の支援体制の標準化</a:t>
            </a:r>
            <a:endParaRPr lang="en-US" altLang="ja-JP" sz="36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１．入職から国家試験受験までのロードマップ作成　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２．日本語学習・受験準備のための学習時間数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３．日本語教師の配置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４．介護専門家・介護専門学校による専門教育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５．合格した介護福祉士への日本語支援</a:t>
            </a: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ja-JP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ja-JP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3428931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C6B0628-7B29-4834-B3A7-F445639D3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722" y="365126"/>
            <a:ext cx="9793356" cy="969000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18-2 </a:t>
            </a:r>
            <a:r>
              <a:rPr lang="ja-JP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</a:t>
            </a:r>
            <a:r>
              <a:rPr lang="ja-JP" altLang="en-US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の日本語教育の公的整備</a:t>
            </a:r>
            <a:r>
              <a:rPr lang="ja-JP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の必要性</a:t>
            </a:r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(2)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7761007-335B-4B81-8B5F-942BCA0B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4125"/>
            <a:ext cx="12192000" cy="5891133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留学生</a:t>
            </a: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「介護」</a:t>
            </a: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への支援</a:t>
            </a:r>
            <a:endParaRPr kumimoji="1"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１．奨学金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２．アルバイト先の就業条件の最低保証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介護職志望の在住外国人への支援</a:t>
            </a:r>
            <a:endParaRPr kumimoji="1"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１．初任者研修受講のための日本語支援。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２．介護専門家による介護知識・技術支援。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6178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CCC457B-785F-4384-94FD-23F666D9D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69557" cy="854075"/>
          </a:xfrm>
          <a:solidFill>
            <a:srgbClr val="7AEE06"/>
          </a:solidFill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18-2 </a:t>
            </a:r>
            <a:r>
              <a:rPr lang="ja-JP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</a:t>
            </a:r>
            <a:r>
              <a:rPr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の日本語教育の公的整備</a:t>
            </a:r>
            <a:r>
              <a:rPr lang="ja-JP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の必要性</a:t>
            </a:r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(3)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C7076E9-831F-45F6-8DD4-78ED47E3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介護用語の平易化・標準化の推進</a:t>
            </a:r>
            <a:endParaRPr lang="en-US" altLang="ja-JP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１．外国人介護人材の学習負担を減らすため。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２．介護現場のコミュニケーションを円滑にするため。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３．介護教育の効率をあげるため。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４．施設間の異動の際の混乱を回避するため。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５．介護事務の機械化と省力化の促進のため。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6747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3E1CF6D-4C2C-41C5-A6D4-B4741B14E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460" y="159027"/>
            <a:ext cx="5605669" cy="781877"/>
          </a:xfrm>
          <a:solidFill>
            <a:srgbClr val="7AEE06"/>
          </a:solidFill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18-3 </a:t>
            </a:r>
            <a:r>
              <a:rPr lang="ja-JP" altLang="en-US" sz="40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日本人の意識改革</a:t>
            </a:r>
            <a:r>
              <a:rPr lang="ja-JP" altLang="ja-JP" sz="4000" dirty="0"/>
              <a:t/>
            </a:r>
            <a:br>
              <a:rPr lang="ja-JP" altLang="ja-JP" sz="4000" dirty="0"/>
            </a:b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B771573-E657-4F46-9E28-FF48BC188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105"/>
            <a:ext cx="10515600" cy="4812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「やさしい日本語」の理解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と応用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漢語⇒和語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１文を短く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敬語を簡素に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外国人の日本語を理解する努力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外国人にわかるように伝える努力。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４．異文化理解　例：イスラムの習俗の理解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漢字崇拝からの脱却。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90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DD1BACE-9919-4B69-8E3B-F66AE4B4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295" y="365125"/>
            <a:ext cx="8613913" cy="721553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</a:t>
            </a:r>
            <a:r>
              <a:rPr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介護の日本語教育を必要とする外国人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B0D42FE-0DCF-4018-A4F3-924EFBA3B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515600" cy="5167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EPA(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経済連携協定）による看護介護人材養成事業で来日し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介護施設等で研修⇒資格取得⇒介護の専門家として就労。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２．技能実習制度の介護分野の実習生。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３．留学生として来日。介護の資格取得⇒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在留資格「介護」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４．日本人配偶者の介護職希望者。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265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A1D6570-9B1C-4E7D-A5A3-66CA4F48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参考文献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</a:t>
            </a: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F1E7E10-2404-42E1-B152-333C5A36C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庵功雄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(2016)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『やさしい日本語－多文化共生社会へ』岩波書店</a:t>
            </a:r>
          </a:p>
          <a:p>
            <a:pPr marL="0" indent="0">
              <a:buNone/>
            </a:pP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遠藤織枝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(2012)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「介護現場のことばのわかりにくさ―外国人介護従事者にとっての</a:t>
            </a:r>
            <a:r>
              <a:rPr lang="ja-JP" altLang="ja-JP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ことば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の問題―」『介護福祉学』日本介護福祉学会  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19(1) 94-100  </a:t>
            </a:r>
            <a:endParaRPr lang="ja-JP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遠藤織枝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(2016b)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「介護のことば―そのわかりにくさの実際―」『わかりやすい</a:t>
            </a:r>
            <a:r>
              <a:rPr lang="ja-JP" altLang="ja-JP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日本</a:t>
            </a:r>
            <a:r>
              <a:rPr lang="en-US" altLang="ja-JP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語』野村雅昭・木村義之編　</a:t>
            </a:r>
            <a:r>
              <a:rPr lang="ja-JP" altLang="ja-JP" dirty="0" err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くろし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お出版　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201-224</a:t>
            </a:r>
            <a:endParaRPr lang="ja-JP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遠藤織枝・三枝令子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(2015)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『わかりやすく言いかえよう　介護のことば』三省堂</a:t>
            </a:r>
          </a:p>
          <a:p>
            <a:pPr marL="0" indent="0">
              <a:buNone/>
            </a:pP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遠藤織枝・三枝優子・三枝令子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(2016)</a:t>
            </a:r>
            <a:r>
              <a:rPr lang="ja-JP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「介護用語の表記の統一のために」『介護福祉学』日本介護福祉学会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23(1)47-53</a:t>
            </a:r>
            <a:endParaRPr lang="ja-JP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 </a:t>
            </a:r>
            <a:r>
              <a:rPr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宮崎里司他編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(2018)『</a:t>
            </a:r>
            <a:r>
              <a:rPr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外国人看護・介護人材とサステナビリティ　持続可能な移民社会と言語政策</a:t>
            </a:r>
            <a:r>
              <a:rPr lang="en-US" altLang="ja-JP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』</a:t>
            </a:r>
            <a:r>
              <a:rPr lang="ja-JP" altLang="en-US" dirty="0" err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くろし</a:t>
            </a:r>
            <a:r>
              <a:rPr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お出版</a:t>
            </a:r>
            <a:endParaRPr lang="en-US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223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48C76DF-487B-4D43-AF08-B910E30B1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426" y="365126"/>
            <a:ext cx="6202017" cy="6420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介護分野の日本語教育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FACBA2E-7363-47D8-894C-177040482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2008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EPA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看護師・介護福祉士候補者の来日からスタート。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２．日本語教育学会の取り組み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2009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月看護と介護の日本語教育ワーキンググループ発足。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１）受け入れ施設に対する異文化理解教育グループ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２）国家試験研究グループ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３．国際厚生事業団（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JICWELS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）日本語部門を担当。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教材作成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集団研修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巡回指導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53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62470" y="274638"/>
            <a:ext cx="5807387" cy="744642"/>
          </a:xfrm>
          <a:solidFill>
            <a:srgbClr val="FFFF00"/>
          </a:solidFill>
        </p:spPr>
        <p:txBody>
          <a:bodyPr/>
          <a:lstStyle/>
          <a:p>
            <a:r>
              <a:rPr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</a:t>
            </a:r>
            <a:r>
              <a:rPr kumimoji="1"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EPA</a:t>
            </a:r>
            <a:r>
              <a:rPr kumimoji="1" lang="ja-JP" altLang="en-US" sz="3600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候補者の研修の流れ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351584" y="1407541"/>
            <a:ext cx="2877228" cy="5377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本国で</a:t>
            </a:r>
            <a:r>
              <a:rPr lang="en-US" altLang="ja-JP" sz="2400" b="1" dirty="0"/>
              <a:t>EPA</a:t>
            </a:r>
            <a:r>
              <a:rPr lang="ja-JP" altLang="en-US" sz="2400" b="1" dirty="0"/>
              <a:t>に応募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996815" y="1392250"/>
            <a:ext cx="3215578" cy="5377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書類・面接で選抜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1584" y="2204864"/>
            <a:ext cx="453650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受け入れ施設とマッチング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464152" y="2204865"/>
            <a:ext cx="2736304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日本語予備研修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351584" y="3048213"/>
            <a:ext cx="2376264" cy="3807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来日</a:t>
            </a:r>
            <a:r>
              <a:rPr lang="en-US" altLang="ja-JP" sz="2800" dirty="0"/>
              <a:t>(</a:t>
            </a:r>
            <a:r>
              <a:rPr lang="ja-JP" altLang="en-US" sz="2400" b="1" dirty="0"/>
              <a:t>特定活動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5231904" y="3048212"/>
            <a:ext cx="1728192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事前研修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464152" y="3048214"/>
            <a:ext cx="2160240" cy="4091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施設へ配属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351584" y="4041068"/>
            <a:ext cx="6480720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３年間</a:t>
            </a:r>
            <a:r>
              <a:rPr lang="ja-JP" altLang="en-US" sz="2800" b="1"/>
              <a:t>の実務経験と</a:t>
            </a:r>
            <a:r>
              <a:rPr lang="ja-JP" altLang="en-US" sz="2800" b="1" dirty="0"/>
              <a:t>国家試験受験準備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357026" y="4971273"/>
            <a:ext cx="266429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国家試験受験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79976" y="4941168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合格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464152" y="4941168"/>
            <a:ext cx="244827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就労</a:t>
            </a:r>
            <a:r>
              <a:rPr lang="en-US" altLang="ja-JP" sz="2400" dirty="0"/>
              <a:t>(</a:t>
            </a:r>
            <a:r>
              <a:rPr lang="ja-JP" altLang="en-US" sz="2400" b="1" dirty="0"/>
              <a:t>特定活動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879976" y="5805264"/>
            <a:ext cx="127444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不合格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755457" y="5774150"/>
            <a:ext cx="91440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帰国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336360" y="144926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3912" y="142250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624392" y="2971849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88088" y="296042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67143" y="2971849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744260" y="216450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76120" y="572562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88088" y="4897381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912696" y="3982707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159896" y="489738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  <p:sp>
        <p:nvSpPr>
          <p:cNvPr id="34" name="テキスト ボックス 33"/>
          <p:cNvSpPr txBox="1"/>
          <p:nvPr/>
        </p:nvSpPr>
        <p:spPr>
          <a:xfrm rot="2279407">
            <a:off x="5159290" y="544140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⇒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91732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5A2C6DE-E447-4A9F-87CA-30BEA85D2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6627" y="471055"/>
            <a:ext cx="4386470" cy="80166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5.</a:t>
            </a:r>
            <a:r>
              <a:rPr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試行錯誤を経て</a:t>
            </a:r>
            <a:endParaRPr kumimoji="1" lang="ja-JP" altLang="en-US" sz="3600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BD512D4-759E-41D0-A36E-F75BB11C5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kumimoji="1"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施設の試み</a:t>
            </a:r>
            <a:endParaRPr kumimoji="1"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日本語教師と現場の教育担当者との連携　施設長の理解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週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施設の試み</a:t>
            </a:r>
            <a:endParaRPr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日本語教師週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回各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時間中級教材・漢字指導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施設長＝制度・法律の指導　日本語教師＝用語の説明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</a:t>
            </a: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施設の試み</a:t>
            </a:r>
            <a:endParaRPr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介護教育テキストを音読。現場のスタッフが聞き役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近くの小学生用塾へ通わせる。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</a:t>
            </a:r>
            <a:r>
              <a:rPr lang="ja-JP" altLang="en-US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施設の試み</a:t>
            </a:r>
            <a:endParaRPr lang="en-US" altLang="ja-JP" dirty="0">
              <a:solidFill>
                <a:srgbClr val="C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施設長が毎日日記を書かせる。絵本・小学生教科書を読ませる。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931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C95E71B-7281-4492-94BD-C3FEED63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38" y="269875"/>
            <a:ext cx="7845287" cy="790299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6. </a:t>
            </a:r>
            <a:r>
              <a:rPr lang="ja-JP" altLang="ja-JP" sz="36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介護福祉士国家試験問題の</a:t>
            </a:r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改善案</a:t>
            </a:r>
            <a:endParaRPr kumimoji="1" lang="ja-JP" altLang="en-US" sz="36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28A4F5C-CAA7-4472-8791-5A7F47F7D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１．設問形式の単純化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。→否定形式はやめるなど。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設問文を読みやすく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１文を短く。構文をやさしく。主語述語の関係をはっきり。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難解な用語をやさしくしてほしい。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褥瘡⇒床ずれ、心窩部⇒みぞおち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４．漢字熟語で切れるものは切る。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積極的援助⇒積極的な援助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５．外国人にはわかりにくい語彙・表現は避けてほしい。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0"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さりげない会話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・位牌・生い立ち・身寄りのない・なじみの店</a:t>
            </a:r>
            <a:endParaRPr lang="ja-JP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814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C197A6-8FC2-44D5-8E98-D5FEDB08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157" y="365126"/>
            <a:ext cx="6573078" cy="80106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en-US" altLang="ja-JP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7. </a:t>
            </a:r>
            <a:r>
              <a:rPr kumimoji="1" lang="ja-JP" altLang="en-US" sz="36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介護福祉士国家試験合格率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34685D4F-599A-4B9D-B132-8F13934FA5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39685" y="1911974"/>
          <a:ext cx="9382538" cy="2511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985">
                  <a:extLst>
                    <a:ext uri="{9D8B030D-6E8A-4147-A177-3AD203B41FA5}">
                      <a16:colId xmlns="" xmlns:a16="http://schemas.microsoft.com/office/drawing/2014/main" val="1061616243"/>
                    </a:ext>
                  </a:extLst>
                </a:gridCol>
                <a:gridCol w="1126434">
                  <a:extLst>
                    <a:ext uri="{9D8B030D-6E8A-4147-A177-3AD203B41FA5}">
                      <a16:colId xmlns="" xmlns:a16="http://schemas.microsoft.com/office/drawing/2014/main" val="2457650948"/>
                    </a:ext>
                  </a:extLst>
                </a:gridCol>
                <a:gridCol w="1126435">
                  <a:extLst>
                    <a:ext uri="{9D8B030D-6E8A-4147-A177-3AD203B41FA5}">
                      <a16:colId xmlns="" xmlns:a16="http://schemas.microsoft.com/office/drawing/2014/main" val="1256344234"/>
                    </a:ext>
                  </a:extLst>
                </a:gridCol>
                <a:gridCol w="1179444">
                  <a:extLst>
                    <a:ext uri="{9D8B030D-6E8A-4147-A177-3AD203B41FA5}">
                      <a16:colId xmlns="" xmlns:a16="http://schemas.microsoft.com/office/drawing/2014/main" val="745720301"/>
                    </a:ext>
                  </a:extLst>
                </a:gridCol>
                <a:gridCol w="1179443">
                  <a:extLst>
                    <a:ext uri="{9D8B030D-6E8A-4147-A177-3AD203B41FA5}">
                      <a16:colId xmlns="" xmlns:a16="http://schemas.microsoft.com/office/drawing/2014/main" val="1253868901"/>
                    </a:ext>
                  </a:extLst>
                </a:gridCol>
                <a:gridCol w="1060174">
                  <a:extLst>
                    <a:ext uri="{9D8B030D-6E8A-4147-A177-3AD203B41FA5}">
                      <a16:colId xmlns="" xmlns:a16="http://schemas.microsoft.com/office/drawing/2014/main" val="2662587771"/>
                    </a:ext>
                  </a:extLst>
                </a:gridCol>
                <a:gridCol w="1166191">
                  <a:extLst>
                    <a:ext uri="{9D8B030D-6E8A-4147-A177-3AD203B41FA5}">
                      <a16:colId xmlns="" xmlns:a16="http://schemas.microsoft.com/office/drawing/2014/main" val="3532951947"/>
                    </a:ext>
                  </a:extLst>
                </a:gridCol>
                <a:gridCol w="1126432">
                  <a:extLst>
                    <a:ext uri="{9D8B030D-6E8A-4147-A177-3AD203B41FA5}">
                      <a16:colId xmlns="" xmlns:a16="http://schemas.microsoft.com/office/drawing/2014/main" val="1182442484"/>
                    </a:ext>
                  </a:extLst>
                </a:gridCol>
              </a:tblGrid>
              <a:tr h="9806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第</a:t>
                      </a:r>
                      <a:r>
                        <a:rPr lang="en-US" sz="2000" kern="100">
                          <a:effectLst/>
                        </a:rPr>
                        <a:t>24</a:t>
                      </a:r>
                      <a:r>
                        <a:rPr lang="ja-JP" sz="2000" kern="100">
                          <a:effectLst/>
                        </a:rPr>
                        <a:t>回</a:t>
                      </a:r>
                      <a:r>
                        <a:rPr lang="en-US" sz="2000" kern="100">
                          <a:effectLst/>
                        </a:rPr>
                        <a:t>2012</a:t>
                      </a:r>
                      <a:r>
                        <a:rPr lang="ja-JP" sz="2000" kern="100">
                          <a:effectLst/>
                        </a:rPr>
                        <a:t>年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第</a:t>
                      </a:r>
                      <a:r>
                        <a:rPr lang="en-US" sz="2000" kern="100">
                          <a:effectLst/>
                        </a:rPr>
                        <a:t>25</a:t>
                      </a:r>
                      <a:r>
                        <a:rPr lang="ja-JP" sz="2000" kern="100">
                          <a:effectLst/>
                        </a:rPr>
                        <a:t>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2013</a:t>
                      </a:r>
                      <a:r>
                        <a:rPr lang="ja-JP" sz="2000" kern="100">
                          <a:effectLst/>
                        </a:rPr>
                        <a:t>年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第</a:t>
                      </a:r>
                      <a:r>
                        <a:rPr lang="en-US" sz="2000" kern="100" dirty="0">
                          <a:effectLst/>
                        </a:rPr>
                        <a:t>26</a:t>
                      </a:r>
                      <a:r>
                        <a:rPr lang="ja-JP" sz="2000" kern="100" dirty="0">
                          <a:effectLst/>
                        </a:rPr>
                        <a:t>回</a:t>
                      </a:r>
                      <a:r>
                        <a:rPr lang="en-US" sz="2000" kern="100" dirty="0">
                          <a:effectLst/>
                        </a:rPr>
                        <a:t>2014</a:t>
                      </a:r>
                      <a:r>
                        <a:rPr lang="ja-JP" sz="2000" kern="100" dirty="0">
                          <a:effectLst/>
                        </a:rPr>
                        <a:t>年</a:t>
                      </a:r>
                      <a:endParaRPr 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第</a:t>
                      </a:r>
                      <a:r>
                        <a:rPr lang="en-US" sz="2000" kern="100" dirty="0">
                          <a:effectLst/>
                        </a:rPr>
                        <a:t>27</a:t>
                      </a:r>
                      <a:r>
                        <a:rPr lang="ja-JP" sz="2000" kern="100" dirty="0">
                          <a:effectLst/>
                        </a:rPr>
                        <a:t>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2015</a:t>
                      </a:r>
                      <a:r>
                        <a:rPr lang="ja-JP" sz="2000" kern="100" dirty="0">
                          <a:effectLst/>
                        </a:rPr>
                        <a:t>年</a:t>
                      </a:r>
                      <a:endParaRPr 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第</a:t>
                      </a:r>
                      <a:r>
                        <a:rPr lang="en-US" sz="2000" kern="100">
                          <a:effectLst/>
                        </a:rPr>
                        <a:t>28</a:t>
                      </a:r>
                      <a:r>
                        <a:rPr lang="ja-JP" sz="2000" kern="100">
                          <a:effectLst/>
                        </a:rPr>
                        <a:t>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2016</a:t>
                      </a:r>
                      <a:r>
                        <a:rPr lang="ja-JP" sz="2000" kern="100">
                          <a:effectLst/>
                        </a:rPr>
                        <a:t>年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第</a:t>
                      </a:r>
                      <a:r>
                        <a:rPr lang="en-US" sz="2000" kern="100">
                          <a:effectLst/>
                        </a:rPr>
                        <a:t>29</a:t>
                      </a:r>
                      <a:r>
                        <a:rPr lang="ja-JP" sz="2000" kern="100">
                          <a:effectLst/>
                        </a:rPr>
                        <a:t>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2017</a:t>
                      </a:r>
                      <a:r>
                        <a:rPr lang="ja-JP" sz="2000" kern="100">
                          <a:effectLst/>
                        </a:rPr>
                        <a:t>年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</a:rPr>
                        <a:t>第</a:t>
                      </a:r>
                      <a:r>
                        <a:rPr lang="en-US" sz="2000" kern="100" dirty="0">
                          <a:effectLst/>
                        </a:rPr>
                        <a:t>30</a:t>
                      </a:r>
                      <a:r>
                        <a:rPr lang="ja-JP" sz="2000" kern="100" dirty="0">
                          <a:effectLst/>
                        </a:rPr>
                        <a:t>回</a:t>
                      </a:r>
                      <a:r>
                        <a:rPr lang="en-US" sz="2000" kern="100" dirty="0">
                          <a:effectLst/>
                        </a:rPr>
                        <a:t>2018</a:t>
                      </a:r>
                      <a:r>
                        <a:rPr lang="ja-JP" sz="2000" kern="100" dirty="0">
                          <a:effectLst/>
                        </a:rPr>
                        <a:t>年</a:t>
                      </a:r>
                      <a:endParaRPr 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53970700"/>
                  </a:ext>
                </a:extLst>
              </a:tr>
              <a:tr h="765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2000" kern="1200">
                          <a:effectLst/>
                        </a:rPr>
                        <a:t>全受験者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63.90%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64.40%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64.60%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61.10%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57.90%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72.10%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70.80%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8177467"/>
                  </a:ext>
                </a:extLst>
              </a:tr>
              <a:tr h="765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EPA</a:t>
                      </a:r>
                      <a:r>
                        <a:rPr lang="ja-JP" sz="2000" kern="100" dirty="0">
                          <a:effectLst/>
                        </a:rPr>
                        <a:t>受験者</a:t>
                      </a:r>
                      <a:endParaRPr 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37.90%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39.80%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36.30%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44.80%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50.90%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>
                          <a:effectLst/>
                        </a:rPr>
                        <a:t>49.80%</a:t>
                      </a:r>
                      <a:endParaRPr lang="ja-JP" sz="2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2000" kern="1200" dirty="0">
                          <a:effectLst/>
                        </a:rPr>
                        <a:t>50.70%</a:t>
                      </a:r>
                      <a:endParaRPr 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255010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23565BE5-D3FA-4F2B-92F6-63C95F073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			</a:t>
            </a: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5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="" xmlns:a16="http://schemas.microsoft.com/office/drawing/2014/main" id="{1A850994-4C2D-4593-A13B-9D303F983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89338" y="-1588419"/>
            <a:ext cx="6858002" cy="10383418"/>
          </a:xfrm>
        </p:spPr>
      </p:pic>
    </p:spTree>
    <p:extLst>
      <p:ext uri="{BB962C8B-B14F-4D97-AF65-F5344CB8AC3E}">
        <p14:creationId xmlns:p14="http://schemas.microsoft.com/office/powerpoint/2010/main" val="427986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5057</TotalTime>
  <Words>803</Words>
  <Application>Microsoft Office PowerPoint</Application>
  <PresentationFormat>ワイド画面</PresentationFormat>
  <Paragraphs>306</Paragraphs>
  <Slides>30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43" baseType="lpstr">
      <vt:lpstr>HGPｺﾞｼｯｸM</vt:lpstr>
      <vt:lpstr>HGSｺﾞｼｯｸE</vt:lpstr>
      <vt:lpstr>HGS明朝B</vt:lpstr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Times New Roman</vt:lpstr>
      <vt:lpstr>Office テーマ</vt:lpstr>
      <vt:lpstr>Worksheet</vt:lpstr>
      <vt:lpstr>介護の日本語教育の現状と課題</vt:lpstr>
      <vt:lpstr>1.戦後の日本語教育の流れ</vt:lpstr>
      <vt:lpstr>2.介護の日本語教育を必要とする外国人</vt:lpstr>
      <vt:lpstr>3. 介護分野の日本語教育</vt:lpstr>
      <vt:lpstr>4.　EPA候補者の研修の流れ</vt:lpstr>
      <vt:lpstr>5. 試行錯誤を経て</vt:lpstr>
      <vt:lpstr>6. 介護福祉士国家試験問題の改善案</vt:lpstr>
      <vt:lpstr>7. 介護福祉士国家試験合格率</vt:lpstr>
      <vt:lpstr>PowerPoint プレゼンテーション</vt:lpstr>
      <vt:lpstr>9. 介護分野の技能実習生の問題</vt:lpstr>
      <vt:lpstr>PowerPoint プレゼンテーション</vt:lpstr>
      <vt:lpstr>11. 技能実習生入国後研修</vt:lpstr>
      <vt:lpstr>12. 施行後の動き</vt:lpstr>
      <vt:lpstr> 13.  在留資格「介護」 </vt:lpstr>
      <vt:lpstr>　14.　政府の新方針ー入管法改正案</vt:lpstr>
      <vt:lpstr>　　　 15.　外国人介護従事者に必要な日本語能力 </vt:lpstr>
      <vt:lpstr>15.　外国人介護従事者に必要な日本語能力</vt:lpstr>
      <vt:lpstr>16.　 介護現場の日本語の特殊性</vt:lpstr>
      <vt:lpstr>  16.　介護現場の日本語の特殊性  </vt:lpstr>
      <vt:lpstr>  16-2 難解な専門用語(2)  </vt:lpstr>
      <vt:lpstr> 16. 介護の日本語の特殊性 </vt:lpstr>
      <vt:lpstr>16. 介護現場の日本語の特殊性</vt:lpstr>
      <vt:lpstr>16.介護現場の日本語の特殊性</vt:lpstr>
      <vt:lpstr>17. 介護福祉士合格後の日本語の問題</vt:lpstr>
      <vt:lpstr>18. 介護の日本語教育の課題</vt:lpstr>
      <vt:lpstr>18-2 　介護の日本語教育の公的整備の必要性(1)</vt:lpstr>
      <vt:lpstr>18-2 介護の日本語教育の公的整備の必要性(2)</vt:lpstr>
      <vt:lpstr>18-2 介護の日本語教育の公的整備の必要性(3)</vt:lpstr>
      <vt:lpstr> 18-3 日本人の意識改革 </vt:lpstr>
      <vt:lpstr> &lt;参考文献&gt;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介護の日本語教育の課題</dc:title>
  <dc:creator>o-endo</dc:creator>
  <cp:lastModifiedBy>西口 守</cp:lastModifiedBy>
  <cp:revision>81</cp:revision>
  <dcterms:created xsi:type="dcterms:W3CDTF">2018-04-19T05:59:47Z</dcterms:created>
  <dcterms:modified xsi:type="dcterms:W3CDTF">2018-12-11T12:27:45Z</dcterms:modified>
</cp:coreProperties>
</file>