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71" r:id="rId6"/>
    <p:sldId id="265" r:id="rId7"/>
    <p:sldId id="266" r:id="rId8"/>
    <p:sldId id="267" r:id="rId9"/>
    <p:sldId id="270" r:id="rId10"/>
    <p:sldId id="258" r:id="rId11"/>
    <p:sldId id="259" r:id="rId12"/>
    <p:sldId id="269" r:id="rId13"/>
    <p:sldId id="260" r:id="rId14"/>
    <p:sldId id="261" r:id="rId15"/>
    <p:sldId id="262" r:id="rId16"/>
    <p:sldId id="268"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94" d="100"/>
          <a:sy n="94" d="100"/>
        </p:scale>
        <p:origin x="86" y="4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2586347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2164564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406376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790003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3532289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2761308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213189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2771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211148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495867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12FF97-CA70-493F-AC18-CFEFC69E1596}"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106958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2FF97-CA70-493F-AC18-CFEFC69E1596}" type="datetimeFigureOut">
              <a:rPr kumimoji="1" lang="ja-JP" altLang="en-US" smtClean="0"/>
              <a:t>2019/3/8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9B9BC2-5046-4D03-BB1F-FA2EB26581D6}" type="slidenum">
              <a:rPr kumimoji="1" lang="ja-JP" altLang="en-US" smtClean="0"/>
              <a:t>‹#›</a:t>
            </a:fld>
            <a:endParaRPr kumimoji="1" lang="ja-JP" altLang="en-US"/>
          </a:p>
        </p:txBody>
      </p:sp>
    </p:spTree>
    <p:extLst>
      <p:ext uri="{BB962C8B-B14F-4D97-AF65-F5344CB8AC3E}">
        <p14:creationId xmlns:p14="http://schemas.microsoft.com/office/powerpoint/2010/main" val="2635665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t>NPO</a:t>
            </a:r>
            <a:r>
              <a:rPr kumimoji="1" lang="ja-JP" altLang="en-US" dirty="0" smtClean="0"/>
              <a:t>法人ひとりとみんな</a:t>
            </a:r>
            <a:r>
              <a:rPr kumimoji="1" lang="en-US" altLang="ja-JP" dirty="0" smtClean="0"/>
              <a:t/>
            </a:r>
            <a:br>
              <a:rPr kumimoji="1" lang="en-US" altLang="ja-JP" dirty="0" smtClean="0"/>
            </a:br>
            <a:r>
              <a:rPr kumimoji="1" lang="ja-JP" altLang="en-US" dirty="0" smtClean="0"/>
              <a:t>調整会議</a:t>
            </a:r>
            <a:r>
              <a:rPr kumimoji="1" lang="en-US" altLang="ja-JP" dirty="0" smtClean="0"/>
              <a:t/>
            </a:r>
            <a:br>
              <a:rPr kumimoji="1" lang="en-US" altLang="ja-JP" dirty="0" smtClean="0"/>
            </a:br>
            <a:r>
              <a:rPr lang="ja-JP" altLang="en-US" dirty="0" smtClean="0"/>
              <a:t>勉強</a:t>
            </a:r>
            <a:r>
              <a:rPr lang="ja-JP" altLang="en-US" dirty="0"/>
              <a:t>会</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２０１９年３月８日（金）</a:t>
            </a:r>
            <a:endParaRPr kumimoji="1" lang="ja-JP" altLang="en-US" dirty="0"/>
          </a:p>
        </p:txBody>
      </p:sp>
    </p:spTree>
    <p:extLst>
      <p:ext uri="{BB962C8B-B14F-4D97-AF65-F5344CB8AC3E}">
        <p14:creationId xmlns:p14="http://schemas.microsoft.com/office/powerpoint/2010/main" val="645975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介護福祉士等修学資金</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正確には</a:t>
            </a:r>
            <a:endParaRPr kumimoji="1" lang="en-US" altLang="ja-JP" dirty="0" smtClean="0"/>
          </a:p>
          <a:p>
            <a:pPr marL="0" indent="0">
              <a:buNone/>
            </a:pPr>
            <a:r>
              <a:rPr lang="ja-JP" altLang="en-US" b="1" dirty="0" smtClean="0">
                <a:effectLst/>
              </a:rPr>
              <a:t>介護福祉士および社会福祉士の育成・確保のため</a:t>
            </a:r>
            <a:br>
              <a:rPr lang="ja-JP" altLang="en-US" b="1" dirty="0" smtClean="0">
                <a:effectLst/>
              </a:rPr>
            </a:br>
            <a:r>
              <a:rPr lang="ja-JP" altLang="en-US" b="1" dirty="0" smtClean="0">
                <a:effectLst/>
              </a:rPr>
              <a:t>養成施設に在学する方を対象に修学資金を</a:t>
            </a:r>
            <a:r>
              <a:rPr lang="ja-JP" altLang="en-US" sz="3000" b="1" dirty="0" smtClean="0">
                <a:solidFill>
                  <a:srgbClr val="FF0000"/>
                </a:solidFill>
                <a:effectLst/>
              </a:rPr>
              <a:t>貸付</a:t>
            </a:r>
            <a:r>
              <a:rPr lang="ja-JP" altLang="en-US" b="1" dirty="0" smtClean="0">
                <a:effectLst/>
              </a:rPr>
              <a:t>ける制度</a:t>
            </a:r>
            <a:endParaRPr kumimoji="1" lang="en-US" altLang="ja-JP" dirty="0" smtClean="0"/>
          </a:p>
          <a:p>
            <a:endParaRPr lang="en-US" altLang="ja-JP" dirty="0"/>
          </a:p>
          <a:p>
            <a:r>
              <a:rPr kumimoji="1" lang="ja-JP" altLang="en-US" dirty="0" smtClean="0"/>
              <a:t>都道府県</a:t>
            </a:r>
            <a:r>
              <a:rPr lang="ja-JP" altLang="en-US" dirty="0" smtClean="0"/>
              <a:t>社協が実施　東京都の場合</a:t>
            </a:r>
            <a:endParaRPr lang="en-US" altLang="ja-JP" dirty="0" smtClean="0"/>
          </a:p>
          <a:p>
            <a:pPr marL="0" indent="0">
              <a:buNone/>
            </a:pPr>
            <a:r>
              <a:rPr lang="ja-JP" altLang="en-US" dirty="0" smtClean="0"/>
              <a:t>≪対象≫</a:t>
            </a:r>
            <a:endParaRPr lang="en-US" altLang="ja-JP" dirty="0" smtClean="0"/>
          </a:p>
          <a:p>
            <a:pPr marL="0" indent="0">
              <a:buNone/>
            </a:pPr>
            <a:r>
              <a:rPr lang="ja-JP" altLang="en-US" dirty="0" smtClean="0">
                <a:effectLst/>
              </a:rPr>
              <a:t>介護福祉士又は社会福祉士の養成施設の在学生で、卒業後介護福祉士又は社会福祉士として都内で介護業務等に従事する意思があり、「都内在住」「都内の養成施設に在学」「養成施設の学生となった年度の前年度に都内に住所を有していて、養成施設での修学のため都外に転居」のいずれかを満たす方</a:t>
            </a:r>
            <a:endParaRPr lang="en-US" altLang="ja-JP" dirty="0" smtClean="0"/>
          </a:p>
          <a:p>
            <a:pPr marL="0" indent="0">
              <a:buNone/>
            </a:pPr>
            <a:r>
              <a:rPr kumimoji="1" lang="ja-JP" altLang="en-US" dirty="0"/>
              <a:t>　</a:t>
            </a:r>
            <a:r>
              <a:rPr kumimoji="1" lang="ja-JP" altLang="en-US" dirty="0" smtClean="0"/>
              <a:t>　</a:t>
            </a:r>
            <a:endParaRPr kumimoji="1" lang="ja-JP" altLang="en-US" dirty="0"/>
          </a:p>
        </p:txBody>
      </p:sp>
    </p:spTree>
    <p:extLst>
      <p:ext uri="{BB962C8B-B14F-4D97-AF65-F5344CB8AC3E}">
        <p14:creationId xmlns:p14="http://schemas.microsoft.com/office/powerpoint/2010/main" val="32373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貸付額</a:t>
            </a:r>
            <a:endParaRPr kumimoji="1" lang="ja-JP" altLang="en-US" dirty="0"/>
          </a:p>
        </p:txBody>
      </p:sp>
      <p:sp>
        <p:nvSpPr>
          <p:cNvPr id="3" name="コンテンツ プレースホルダー 2"/>
          <p:cNvSpPr>
            <a:spLocks noGrp="1"/>
          </p:cNvSpPr>
          <p:nvPr>
            <p:ph idx="1"/>
          </p:nvPr>
        </p:nvSpPr>
        <p:spPr/>
        <p:txBody>
          <a:bodyPr>
            <a:normAutofit/>
          </a:bodyPr>
          <a:lstStyle/>
          <a:p>
            <a:pPr fontAlgn="ctr"/>
            <a:r>
              <a:rPr lang="ja-JP" altLang="en-US" dirty="0" smtClean="0">
                <a:effectLst/>
              </a:rPr>
              <a:t>月額５万円以内</a:t>
            </a:r>
            <a:br>
              <a:rPr lang="ja-JP" altLang="en-US" dirty="0" smtClean="0">
                <a:effectLst/>
              </a:rPr>
            </a:br>
            <a:r>
              <a:rPr lang="ja-JP" altLang="en-US" dirty="0" smtClean="0">
                <a:effectLst/>
              </a:rPr>
              <a:t>入学準備金・就職準備金　各</a:t>
            </a:r>
            <a:r>
              <a:rPr lang="en-US" altLang="ja-JP" dirty="0" smtClean="0">
                <a:effectLst/>
              </a:rPr>
              <a:t>20</a:t>
            </a:r>
            <a:r>
              <a:rPr lang="ja-JP" altLang="en-US" dirty="0" smtClean="0">
                <a:effectLst/>
              </a:rPr>
              <a:t>万円以内（任意）</a:t>
            </a:r>
          </a:p>
          <a:p>
            <a:pPr fontAlgn="ctr"/>
            <a:r>
              <a:rPr lang="ja-JP" altLang="en-US" dirty="0" smtClean="0">
                <a:effectLst/>
              </a:rPr>
              <a:t>介護福祉士国家試験受験対策費用　４万円以内（任意）</a:t>
            </a:r>
          </a:p>
          <a:p>
            <a:pPr fontAlgn="ctr"/>
            <a:r>
              <a:rPr lang="ja-JP" altLang="en-US" dirty="0" smtClean="0">
                <a:effectLst/>
              </a:rPr>
              <a:t>＊その他、条件を満たす方のみ生活費加算あり。</a:t>
            </a:r>
          </a:p>
          <a:p>
            <a:pPr fontAlgn="ctr"/>
            <a:r>
              <a:rPr lang="ja-JP" altLang="en-US" dirty="0" smtClean="0">
                <a:effectLst/>
              </a:rPr>
              <a:t>＊入学前に貸付金を交付することはできません。</a:t>
            </a:r>
          </a:p>
          <a:p>
            <a:pPr marL="0" indent="0">
              <a:buNone/>
            </a:pPr>
            <a:r>
              <a:rPr kumimoji="1" lang="ja-JP" altLang="en-US" dirty="0" smtClean="0"/>
              <a:t>２年間で最大：１６４万円　現実的には１４４万円</a:t>
            </a:r>
            <a:endParaRPr kumimoji="1" lang="en-US" altLang="ja-JP" dirty="0" smtClean="0"/>
          </a:p>
          <a:p>
            <a:pPr marL="0" indent="0">
              <a:buNone/>
            </a:pPr>
            <a:endParaRPr lang="en-US" altLang="ja-JP" dirty="0"/>
          </a:p>
          <a:p>
            <a:pPr marL="0" indent="0">
              <a:buNone/>
            </a:pPr>
            <a:r>
              <a:rPr lang="ja-JP" altLang="en-US" dirty="0" smtClean="0"/>
              <a:t>根拠・・</a:t>
            </a:r>
            <a:endParaRPr kumimoji="1" lang="en-US" altLang="ja-JP" dirty="0" smtClean="0"/>
          </a:p>
          <a:p>
            <a:pPr marL="0" indent="0">
              <a:buNone/>
            </a:pPr>
            <a:endParaRPr kumimoji="1" lang="en-US" altLang="ja-JP" dirty="0" smtClean="0"/>
          </a:p>
          <a:p>
            <a:pPr marL="0" indent="0">
              <a:buNone/>
            </a:pPr>
            <a:endParaRPr lang="ja-JP" altLang="en-US" dirty="0"/>
          </a:p>
          <a:p>
            <a:pPr marL="0" indent="0">
              <a:buNone/>
            </a:pPr>
            <a:endParaRPr kumimoji="1" lang="ja-JP" altLang="en-US" dirty="0"/>
          </a:p>
        </p:txBody>
      </p:sp>
    </p:spTree>
    <p:extLst>
      <p:ext uri="{BB962C8B-B14F-4D97-AF65-F5344CB8AC3E}">
        <p14:creationId xmlns:p14="http://schemas.microsoft.com/office/powerpoint/2010/main" val="116617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入学準備金と就労準備金</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入学準備金については、入学年度に申込みしていれば対象です。</a:t>
            </a:r>
          </a:p>
          <a:p>
            <a:pPr marL="0" indent="0">
              <a:buNone/>
            </a:pPr>
            <a:endParaRPr lang="ja-JP" altLang="en-US" dirty="0"/>
          </a:p>
          <a:p>
            <a:pPr marL="0" indent="0">
              <a:buNone/>
            </a:pPr>
            <a:r>
              <a:rPr lang="ja-JP" altLang="en-US" dirty="0"/>
              <a:t>就職準備金については、既に福祉施設等で就労し、</a:t>
            </a:r>
          </a:p>
          <a:p>
            <a:pPr marL="0" indent="0">
              <a:buNone/>
            </a:pPr>
            <a:endParaRPr lang="ja-JP" altLang="en-US" dirty="0"/>
          </a:p>
          <a:p>
            <a:pPr marL="0" indent="0">
              <a:buNone/>
            </a:pPr>
            <a:r>
              <a:rPr lang="ja-JP" altLang="en-US" dirty="0"/>
              <a:t>その法人で卒業後も就労を希望している方は対象外です。</a:t>
            </a:r>
          </a:p>
          <a:p>
            <a:pPr marL="0" indent="0">
              <a:buNone/>
            </a:pPr>
            <a:endParaRPr lang="ja-JP" altLang="en-US" dirty="0"/>
          </a:p>
          <a:p>
            <a:pPr marL="0" indent="0">
              <a:buNone/>
            </a:pPr>
            <a:r>
              <a:rPr lang="ja-JP" altLang="en-US" dirty="0"/>
              <a:t>この「就労」にはアルバイトも含みます。</a:t>
            </a:r>
          </a:p>
          <a:p>
            <a:pPr marL="0" indent="0">
              <a:buNone/>
            </a:pPr>
            <a:endParaRPr lang="ja-JP" altLang="en-US" dirty="0"/>
          </a:p>
          <a:p>
            <a:pPr marL="0" indent="0">
              <a:buNone/>
            </a:pPr>
            <a:endParaRPr kumimoji="1" lang="ja-JP" altLang="en-US" dirty="0"/>
          </a:p>
        </p:txBody>
      </p:sp>
    </p:spTree>
    <p:extLst>
      <p:ext uri="{BB962C8B-B14F-4D97-AF65-F5344CB8AC3E}">
        <p14:creationId xmlns:p14="http://schemas.microsoft.com/office/powerpoint/2010/main" val="1982676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返還</a:t>
            </a:r>
            <a:endParaRPr kumimoji="1" lang="ja-JP" altLang="en-US" dirty="0"/>
          </a:p>
        </p:txBody>
      </p:sp>
      <p:sp>
        <p:nvSpPr>
          <p:cNvPr id="3" name="コンテンツ プレースホルダー 2"/>
          <p:cNvSpPr>
            <a:spLocks noGrp="1"/>
          </p:cNvSpPr>
          <p:nvPr>
            <p:ph idx="1"/>
          </p:nvPr>
        </p:nvSpPr>
        <p:spPr/>
        <p:txBody>
          <a:bodyPr/>
          <a:lstStyle/>
          <a:p>
            <a:pPr fontAlgn="ctr"/>
            <a:r>
              <a:rPr lang="ja-JP" altLang="en-US" dirty="0" smtClean="0">
                <a:effectLst/>
              </a:rPr>
              <a:t>返還免除の条件を満たさなかった場合、全額返還となります</a:t>
            </a:r>
            <a:endParaRPr lang="en-US" altLang="ja-JP" dirty="0" smtClean="0">
              <a:effectLst/>
            </a:endParaRPr>
          </a:p>
          <a:p>
            <a:pPr marL="0" indent="0" fontAlgn="ctr">
              <a:buNone/>
            </a:pPr>
            <a:endParaRPr lang="ja-JP" altLang="en-US" dirty="0" smtClean="0">
              <a:effectLst/>
            </a:endParaRPr>
          </a:p>
          <a:p>
            <a:pPr fontAlgn="ctr"/>
            <a:r>
              <a:rPr lang="en-US" altLang="ja-JP" dirty="0" smtClean="0">
                <a:effectLst/>
              </a:rPr>
              <a:t>【</a:t>
            </a:r>
            <a:r>
              <a:rPr lang="ja-JP" altLang="en-US" dirty="0" smtClean="0">
                <a:effectLst/>
              </a:rPr>
              <a:t>返還期間</a:t>
            </a:r>
            <a:r>
              <a:rPr lang="en-US" altLang="ja-JP" dirty="0" smtClean="0">
                <a:effectLst/>
              </a:rPr>
              <a:t>】</a:t>
            </a:r>
            <a:r>
              <a:rPr lang="ja-JP" altLang="en-US" dirty="0" smtClean="0">
                <a:effectLst/>
              </a:rPr>
              <a:t>貸付期間の２倍に相当する期間（４年）</a:t>
            </a:r>
            <a:endParaRPr lang="en-US" altLang="ja-JP" dirty="0" smtClean="0">
              <a:effectLst/>
            </a:endParaRPr>
          </a:p>
          <a:p>
            <a:pPr marL="0" indent="0" fontAlgn="ctr">
              <a:buNone/>
            </a:pPr>
            <a:endParaRPr lang="ja-JP" altLang="en-US" dirty="0" smtClean="0">
              <a:effectLst/>
            </a:endParaRPr>
          </a:p>
          <a:p>
            <a:pPr fontAlgn="ctr"/>
            <a:r>
              <a:rPr lang="en-US" altLang="ja-JP" dirty="0" smtClean="0">
                <a:effectLst/>
              </a:rPr>
              <a:t>【</a:t>
            </a:r>
            <a:r>
              <a:rPr lang="ja-JP" altLang="en-US" dirty="0" smtClean="0">
                <a:effectLst/>
              </a:rPr>
              <a:t>返還方法</a:t>
            </a:r>
            <a:r>
              <a:rPr lang="en-US" altLang="ja-JP" dirty="0" smtClean="0">
                <a:effectLst/>
              </a:rPr>
              <a:t>】</a:t>
            </a:r>
            <a:r>
              <a:rPr lang="ja-JP" altLang="en-US" dirty="0" smtClean="0">
                <a:effectLst/>
              </a:rPr>
              <a:t>月賦・半年賦・年賦の均等払い</a:t>
            </a:r>
          </a:p>
          <a:p>
            <a:pPr marL="0" indent="0">
              <a:buNone/>
            </a:pPr>
            <a:endParaRPr kumimoji="1" lang="ja-JP" altLang="en-US" dirty="0"/>
          </a:p>
        </p:txBody>
      </p:sp>
    </p:spTree>
    <p:extLst>
      <p:ext uri="{BB962C8B-B14F-4D97-AF65-F5344CB8AC3E}">
        <p14:creationId xmlns:p14="http://schemas.microsoft.com/office/powerpoint/2010/main" val="349239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スケジュール</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effectLst/>
              </a:rPr>
              <a:t>年３回申込みを受付けます（２月、４月、９月）。随時申込みは受け付けておりません。必ず、在学する（または入学予定の）養成施設が指定する期日までに必要書類をご提出ください。</a:t>
            </a:r>
            <a:endParaRPr lang="en-US" altLang="ja-JP" dirty="0" smtClean="0">
              <a:effectLst/>
            </a:endParaRPr>
          </a:p>
          <a:p>
            <a:pPr marL="0" indent="0">
              <a:buNone/>
            </a:pPr>
            <a:endParaRPr kumimoji="1" lang="en-US" altLang="ja-JP" dirty="0"/>
          </a:p>
          <a:p>
            <a:pPr marL="0" indent="0">
              <a:buNone/>
            </a:pPr>
            <a:r>
              <a:rPr lang="ja-JP" altLang="en-US" dirty="0" smtClean="0"/>
              <a:t>　４月申し込み：</a:t>
            </a:r>
            <a:r>
              <a:rPr lang="ja-JP" altLang="en-US" dirty="0"/>
              <a:t>一回目</a:t>
            </a:r>
            <a:r>
              <a:rPr lang="ja-JP" altLang="en-US" dirty="0" smtClean="0"/>
              <a:t>の振込みは６月（一年目の半額）</a:t>
            </a:r>
            <a:endParaRPr lang="en-US" altLang="ja-JP" dirty="0" smtClean="0"/>
          </a:p>
          <a:p>
            <a:pPr marL="0" indent="0">
              <a:buNone/>
            </a:pPr>
            <a:r>
              <a:rPr kumimoji="1" lang="ja-JP" altLang="en-US" dirty="0"/>
              <a:t>　</a:t>
            </a:r>
            <a:r>
              <a:rPr kumimoji="1" lang="ja-JP" altLang="en-US" dirty="0" smtClean="0"/>
              <a:t>９月申し込み：一回目の振込みは１０月（一年目の全額）</a:t>
            </a:r>
            <a:endParaRPr kumimoji="1" lang="en-US" altLang="ja-JP" dirty="0" smtClean="0"/>
          </a:p>
          <a:p>
            <a:pPr marL="0" indent="0">
              <a:buNone/>
            </a:pPr>
            <a:endParaRPr lang="en-US" altLang="ja-JP" dirty="0"/>
          </a:p>
          <a:p>
            <a:pPr marL="0" indent="0">
              <a:buNone/>
            </a:pPr>
            <a:r>
              <a:rPr kumimoji="1" lang="ja-JP" altLang="en-US" dirty="0" smtClean="0"/>
              <a:t>　留学生の個人口座への振込み・・・</a:t>
            </a:r>
            <a:endParaRPr kumimoji="1" lang="en-US" altLang="ja-JP" dirty="0" smtClean="0"/>
          </a:p>
          <a:p>
            <a:pPr marL="0" indent="0">
              <a:buNone/>
            </a:pPr>
            <a:r>
              <a:rPr lang="ja-JP" altLang="en-US" dirty="0"/>
              <a:t>レクチャ</a:t>
            </a:r>
            <a:r>
              <a:rPr lang="ja-JP" altLang="en-US" dirty="0" smtClean="0"/>
              <a:t>ー</a:t>
            </a:r>
            <a:endParaRPr kumimoji="1" lang="ja-JP" altLang="en-US" dirty="0" smtClean="0"/>
          </a:p>
          <a:p>
            <a:pPr marL="0" indent="0">
              <a:buNone/>
            </a:pPr>
            <a:endParaRPr kumimoji="1" lang="ja-JP" altLang="en-US" dirty="0"/>
          </a:p>
        </p:txBody>
      </p:sp>
    </p:spTree>
    <p:extLst>
      <p:ext uri="{BB962C8B-B14F-4D97-AF65-F5344CB8AC3E}">
        <p14:creationId xmlns:p14="http://schemas.microsoft.com/office/powerpoint/2010/main" val="1864118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法人保証の必要種類</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資料をご覧ください。</a:t>
            </a:r>
            <a:endParaRPr kumimoji="1" lang="ja-JP" altLang="en-US" dirty="0"/>
          </a:p>
        </p:txBody>
      </p:sp>
    </p:spTree>
    <p:extLst>
      <p:ext uri="{BB962C8B-B14F-4D97-AF65-F5344CB8AC3E}">
        <p14:creationId xmlns:p14="http://schemas.microsoft.com/office/powerpoint/2010/main" val="62014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山本高興弁護士のレクチャー</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795912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本日のスケジュール</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marL="0" indent="0">
              <a:buNone/>
            </a:pPr>
            <a:r>
              <a:rPr kumimoji="1" lang="ja-JP" altLang="en-US" dirty="0" smtClean="0"/>
              <a:t>❶来日後の対応　　交付不交付状況</a:t>
            </a:r>
            <a:endParaRPr kumimoji="1" lang="en-US" altLang="ja-JP" dirty="0" smtClean="0"/>
          </a:p>
          <a:p>
            <a:pPr marL="0" indent="0">
              <a:buNone/>
            </a:pPr>
            <a:r>
              <a:rPr lang="ja-JP" altLang="en-US" dirty="0" smtClean="0"/>
              <a:t>❷介護福祉士等修学資金についてのレクチャー</a:t>
            </a:r>
            <a:endParaRPr lang="en-US" altLang="ja-JP" dirty="0" smtClean="0"/>
          </a:p>
          <a:p>
            <a:pPr marL="0" indent="0">
              <a:buNone/>
            </a:pPr>
            <a:r>
              <a:rPr kumimoji="1" lang="ja-JP" altLang="en-US" dirty="0"/>
              <a:t>　</a:t>
            </a:r>
            <a:r>
              <a:rPr kumimoji="1" lang="ja-JP" altLang="en-US" dirty="0" smtClean="0"/>
              <a:t>　＊基本的説明</a:t>
            </a:r>
            <a:endParaRPr kumimoji="1" lang="en-US" altLang="ja-JP" dirty="0" smtClean="0"/>
          </a:p>
          <a:p>
            <a:pPr marL="0" indent="0">
              <a:buNone/>
            </a:pPr>
            <a:r>
              <a:rPr lang="ja-JP" altLang="en-US" dirty="0"/>
              <a:t>　</a:t>
            </a:r>
            <a:r>
              <a:rPr lang="ja-JP" altLang="en-US" dirty="0" smtClean="0"/>
              <a:t>　＊弁護士からのレクチャー</a:t>
            </a:r>
            <a:endParaRPr lang="en-US" altLang="ja-JP" dirty="0" smtClean="0"/>
          </a:p>
          <a:p>
            <a:pPr marL="0" indent="0">
              <a:buNone/>
            </a:pPr>
            <a:r>
              <a:rPr kumimoji="1" lang="ja-JP" altLang="en-US" dirty="0"/>
              <a:t>　</a:t>
            </a:r>
            <a:r>
              <a:rPr kumimoji="1" lang="ja-JP" altLang="en-US" dirty="0" smtClean="0"/>
              <a:t>　＊質疑応答</a:t>
            </a:r>
            <a:endParaRPr kumimoji="1" lang="en-US" altLang="ja-JP" dirty="0" smtClean="0"/>
          </a:p>
          <a:p>
            <a:pPr marL="0" indent="0">
              <a:buNone/>
            </a:pPr>
            <a:r>
              <a:rPr lang="ja-JP" altLang="en-US" dirty="0" smtClean="0"/>
              <a:t>ここまで１５：３０　１０分休憩　コーヒーブレイク</a:t>
            </a:r>
            <a:endParaRPr lang="en-US" altLang="ja-JP" dirty="0" smtClean="0"/>
          </a:p>
          <a:p>
            <a:pPr marL="0" indent="0">
              <a:buNone/>
            </a:pPr>
            <a:r>
              <a:rPr kumimoji="1" lang="ja-JP" altLang="en-US" dirty="0"/>
              <a:t>　</a:t>
            </a:r>
            <a:r>
              <a:rPr kumimoji="1" lang="ja-JP" altLang="en-US" dirty="0" smtClean="0"/>
              <a:t>❸</a:t>
            </a:r>
            <a:r>
              <a:rPr kumimoji="1" lang="en-US" altLang="ja-JP" dirty="0" smtClean="0"/>
              <a:t>BUDDY</a:t>
            </a:r>
            <a:r>
              <a:rPr kumimoji="1" lang="ja-JP" altLang="en-US" dirty="0" smtClean="0"/>
              <a:t>　報告</a:t>
            </a:r>
            <a:endParaRPr kumimoji="1" lang="en-US" altLang="ja-JP" dirty="0" smtClean="0"/>
          </a:p>
          <a:p>
            <a:pPr marL="0" indent="0">
              <a:buNone/>
            </a:pPr>
            <a:r>
              <a:rPr lang="ja-JP" altLang="en-US" dirty="0" smtClean="0"/>
              <a:t>ここまで１６；４５　１０分休憩</a:t>
            </a:r>
            <a:endParaRPr lang="en-US" altLang="ja-JP" dirty="0" smtClean="0"/>
          </a:p>
          <a:p>
            <a:pPr marL="0" indent="0">
              <a:buNone/>
            </a:pPr>
            <a:r>
              <a:rPr kumimoji="1" lang="ja-JP" altLang="en-US" dirty="0"/>
              <a:t>　</a:t>
            </a:r>
            <a:r>
              <a:rPr kumimoji="1" lang="ja-JP" altLang="en-US" dirty="0" smtClean="0"/>
              <a:t>❹留学生の一年の成果報告</a:t>
            </a:r>
            <a:endParaRPr kumimoji="1" lang="en-US" altLang="ja-JP" dirty="0" smtClean="0"/>
          </a:p>
          <a:p>
            <a:pPr marL="0" indent="0">
              <a:buNone/>
            </a:pPr>
            <a:r>
              <a:rPr lang="ja-JP" altLang="en-US" dirty="0" smtClean="0"/>
              <a:t>ここまで１７：５０</a:t>
            </a:r>
            <a:endParaRPr kumimoji="1" lang="en-US" altLang="ja-JP" dirty="0" smtClean="0"/>
          </a:p>
          <a:p>
            <a:pPr marL="0" indent="0">
              <a:buNone/>
            </a:pPr>
            <a:r>
              <a:rPr lang="ja-JP" altLang="en-US" dirty="0"/>
              <a:t>　</a:t>
            </a:r>
            <a:r>
              <a:rPr lang="ja-JP" altLang="en-US" dirty="0" smtClean="0"/>
              <a:t>　懇親会</a:t>
            </a:r>
            <a:endParaRPr kumimoji="1" lang="ja-JP" altLang="en-US" dirty="0"/>
          </a:p>
        </p:txBody>
      </p:sp>
    </p:spTree>
    <p:extLst>
      <p:ext uri="{BB962C8B-B14F-4D97-AF65-F5344CB8AC3E}">
        <p14:creationId xmlns:p14="http://schemas.microsoft.com/office/powerpoint/2010/main" val="3008693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来日</a:t>
            </a:r>
            <a:r>
              <a:rPr lang="ja-JP" altLang="en-US" dirty="0"/>
              <a:t>後</a:t>
            </a:r>
            <a:r>
              <a:rPr lang="ja-JP" altLang="en-US" dirty="0" smtClean="0"/>
              <a:t>の対応</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marL="0" indent="0">
              <a:buNone/>
            </a:pPr>
            <a:r>
              <a:rPr kumimoji="1" lang="ja-JP" altLang="en-US" dirty="0" smtClean="0"/>
              <a:t>❶交付決定</a:t>
            </a:r>
            <a:endParaRPr kumimoji="1" lang="en-US" altLang="ja-JP" dirty="0" smtClean="0"/>
          </a:p>
          <a:p>
            <a:pPr marL="0" indent="0">
              <a:buNone/>
            </a:pPr>
            <a:r>
              <a:rPr lang="ja-JP" altLang="en-US" dirty="0"/>
              <a:t>　</a:t>
            </a:r>
            <a:r>
              <a:rPr lang="ja-JP" altLang="en-US" dirty="0" smtClean="0"/>
              <a:t>　　８名交付　８名不交付　不交付の方は再申請を予定</a:t>
            </a:r>
            <a:endParaRPr lang="en-US" altLang="ja-JP" dirty="0" smtClean="0"/>
          </a:p>
          <a:p>
            <a:pPr marL="0" indent="0">
              <a:buNone/>
            </a:pPr>
            <a:r>
              <a:rPr kumimoji="1" lang="ja-JP" altLang="en-US" dirty="0" smtClean="0"/>
              <a:t>❷来日に関して</a:t>
            </a:r>
            <a:endParaRPr kumimoji="1" lang="en-US" altLang="ja-JP" dirty="0" smtClean="0"/>
          </a:p>
          <a:p>
            <a:pPr marL="0" indent="0">
              <a:buNone/>
            </a:pPr>
            <a:r>
              <a:rPr lang="ja-JP" altLang="en-US" dirty="0"/>
              <a:t>　</a:t>
            </a:r>
            <a:r>
              <a:rPr lang="ja-JP" altLang="en-US" dirty="0" smtClean="0"/>
              <a:t>　期日　　３月２７日（水）２２：３０　羽田空港</a:t>
            </a:r>
            <a:endParaRPr lang="en-US" altLang="ja-JP" dirty="0" smtClean="0"/>
          </a:p>
          <a:p>
            <a:pPr marL="0" indent="0">
              <a:buNone/>
            </a:pPr>
            <a:r>
              <a:rPr kumimoji="1" lang="ja-JP" altLang="en-US" dirty="0"/>
              <a:t>　</a:t>
            </a:r>
            <a:r>
              <a:rPr kumimoji="1" lang="ja-JP" altLang="en-US" dirty="0" smtClean="0"/>
              <a:t>　お迎え　国際線到着ロビー</a:t>
            </a:r>
            <a:endParaRPr kumimoji="1" lang="en-US" altLang="ja-JP" dirty="0" smtClean="0"/>
          </a:p>
          <a:p>
            <a:pPr marL="0" indent="0">
              <a:buNone/>
            </a:pPr>
            <a:r>
              <a:rPr lang="ja-JP" altLang="en-US" dirty="0"/>
              <a:t>　</a:t>
            </a:r>
            <a:r>
              <a:rPr lang="ja-JP" altLang="en-US" dirty="0" smtClean="0"/>
              <a:t>　当日お出迎え、居住場所へご案内かまたは武藤さん宅へショートステイ</a:t>
            </a:r>
            <a:endParaRPr lang="en-US" altLang="ja-JP" dirty="0" smtClean="0"/>
          </a:p>
          <a:p>
            <a:pPr marL="0" indent="0">
              <a:buNone/>
            </a:pPr>
            <a:r>
              <a:rPr lang="ja-JP" altLang="en-US" dirty="0"/>
              <a:t>　</a:t>
            </a:r>
            <a:r>
              <a:rPr lang="ja-JP" altLang="en-US" dirty="0" smtClean="0"/>
              <a:t>　後日　　それぞれの宿舎へ　武藤さんと調整ください</a:t>
            </a:r>
            <a:endParaRPr lang="en-US" altLang="ja-JP" dirty="0" smtClean="0"/>
          </a:p>
          <a:p>
            <a:pPr marL="0" indent="0">
              <a:buNone/>
            </a:pPr>
            <a:endParaRPr lang="en-US" altLang="ja-JP" dirty="0" smtClean="0"/>
          </a:p>
          <a:p>
            <a:pPr marL="0" indent="0">
              <a:buNone/>
            </a:pPr>
            <a:r>
              <a:rPr kumimoji="1" lang="ja-JP" altLang="en-US" dirty="0"/>
              <a:t>　</a:t>
            </a:r>
            <a:r>
              <a:rPr kumimoji="1" lang="ja-JP" altLang="en-US" dirty="0" smtClean="0"/>
              <a:t>　</a:t>
            </a:r>
            <a:endParaRPr kumimoji="1" lang="ja-JP" altLang="en-US" dirty="0"/>
          </a:p>
        </p:txBody>
      </p:sp>
    </p:spTree>
    <p:extLst>
      <p:ext uri="{BB962C8B-B14F-4D97-AF65-F5344CB8AC3E}">
        <p14:creationId xmlns:p14="http://schemas.microsoft.com/office/powerpoint/2010/main" val="815569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介護の理念と同じく自分</a:t>
            </a:r>
            <a:r>
              <a:rPr lang="ja-JP" altLang="en-US" dirty="0" smtClean="0"/>
              <a:t>のことはできるだけ自分で出来るようにご支援ください</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❸仕事のこと</a:t>
            </a:r>
            <a:endParaRPr kumimoji="1" lang="en-US" altLang="ja-JP" dirty="0" smtClean="0"/>
          </a:p>
          <a:p>
            <a:pPr marL="0" indent="0">
              <a:buNone/>
            </a:pPr>
            <a:r>
              <a:rPr lang="ja-JP" altLang="en-US" dirty="0"/>
              <a:t>　</a:t>
            </a:r>
            <a:r>
              <a:rPr lang="ja-JP" altLang="en-US" dirty="0" smtClean="0"/>
              <a:t>勤務開始日　労働条件確認を勤務先施設でお願い</a:t>
            </a:r>
            <a:r>
              <a:rPr lang="ja-JP" altLang="en-US" dirty="0" smtClean="0"/>
              <a:t>します</a:t>
            </a:r>
            <a:endParaRPr lang="en-US" altLang="ja-JP" dirty="0" smtClean="0"/>
          </a:p>
          <a:p>
            <a:pPr marL="0" indent="0">
              <a:buNone/>
            </a:pPr>
            <a:r>
              <a:rPr lang="ja-JP" altLang="en-US" dirty="0"/>
              <a:t>　</a:t>
            </a:r>
            <a:r>
              <a:rPr lang="ja-JP" altLang="en-US" dirty="0" smtClean="0"/>
              <a:t>学校があるとき：１週＝２８時間以内（４週平均が２８時間ではなく１週＝７日が２８時間以内）</a:t>
            </a:r>
            <a:endParaRPr lang="en-US" altLang="ja-JP" dirty="0" smtClean="0"/>
          </a:p>
          <a:p>
            <a:pPr marL="0" indent="0">
              <a:buNone/>
            </a:pPr>
            <a:r>
              <a:rPr lang="ja-JP" altLang="en-US" dirty="0"/>
              <a:t>　</a:t>
            </a:r>
            <a:r>
              <a:rPr lang="ja-JP" altLang="en-US" dirty="0" smtClean="0"/>
              <a:t>学校がない時：１日＝８時間以内。週４０時間（労基）</a:t>
            </a:r>
            <a:endParaRPr lang="en-US" altLang="ja-JP" dirty="0" smtClean="0"/>
          </a:p>
          <a:p>
            <a:pPr marL="0" indent="0">
              <a:buNone/>
            </a:pPr>
            <a:r>
              <a:rPr lang="ja-JP" altLang="en-US" dirty="0"/>
              <a:t>　</a:t>
            </a:r>
            <a:r>
              <a:rPr lang="ja-JP" altLang="en-US" dirty="0" smtClean="0"/>
              <a:t>学校がない：日本語学校や養成校の学則で定められた日が起算日</a:t>
            </a:r>
            <a:endParaRPr lang="en-US" altLang="ja-JP" dirty="0" smtClean="0"/>
          </a:p>
          <a:p>
            <a:pPr marL="0" indent="0">
              <a:buNone/>
            </a:pPr>
            <a:r>
              <a:rPr lang="ja-JP" altLang="en-US" dirty="0"/>
              <a:t>　</a:t>
            </a:r>
            <a:r>
              <a:rPr lang="ja-JP" altLang="en-US" dirty="0" smtClean="0"/>
              <a:t>例えば、８月１日が夏休み開始日だとすると</a:t>
            </a:r>
            <a:r>
              <a:rPr lang="ja-JP" altLang="en-US" dirty="0" smtClean="0"/>
              <a:t>その</a:t>
            </a:r>
            <a:r>
              <a:rPr lang="ja-JP" altLang="en-US" dirty="0"/>
              <a:t>日</a:t>
            </a:r>
            <a:r>
              <a:rPr lang="ja-JP" altLang="en-US" dirty="0" smtClean="0"/>
              <a:t>から一日８時間、週４０時間就労可</a:t>
            </a:r>
            <a:endParaRPr lang="en-US" altLang="ja-JP" dirty="0" smtClean="0"/>
          </a:p>
          <a:p>
            <a:pPr marL="0" indent="0">
              <a:buNone/>
            </a:pPr>
            <a:endParaRPr kumimoji="1" lang="en-US" altLang="ja-JP" dirty="0"/>
          </a:p>
        </p:txBody>
      </p:sp>
    </p:spTree>
    <p:extLst>
      <p:ext uri="{BB962C8B-B14F-4D97-AF65-F5344CB8AC3E}">
        <p14:creationId xmlns:p14="http://schemas.microsoft.com/office/powerpoint/2010/main" val="1778476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ja-JP" altLang="en-US" dirty="0"/>
              <a:t>❹必要な手続き</a:t>
            </a:r>
            <a:endParaRPr lang="en-US" altLang="ja-JP" dirty="0"/>
          </a:p>
          <a:p>
            <a:pPr marL="0" indent="0">
              <a:buNone/>
            </a:pPr>
            <a:r>
              <a:rPr lang="ja-JP" altLang="en-US" dirty="0"/>
              <a:t>　　住民票　国保　銀行口座開設（印鑑は武藤さんからお渡しします）</a:t>
            </a:r>
            <a:endParaRPr lang="en-US" altLang="ja-JP" dirty="0"/>
          </a:p>
          <a:p>
            <a:pPr marL="0" indent="0">
              <a:buNone/>
            </a:pPr>
            <a:r>
              <a:rPr lang="ja-JP" altLang="en-US" dirty="0"/>
              <a:t>　　施設ではハローワークへの届け出を・・施設様からのアドバイス</a:t>
            </a:r>
            <a:endParaRPr lang="en-US" altLang="ja-JP" dirty="0"/>
          </a:p>
          <a:p>
            <a:pPr marL="0" indent="0">
              <a:buNone/>
            </a:pPr>
            <a:r>
              <a:rPr lang="ja-JP" altLang="en-US" dirty="0"/>
              <a:t>❺在留カードに「資格外活動」が表記されているかどうか確認を。到着空港で対応はしますが・・・</a:t>
            </a:r>
            <a:endParaRPr lang="en-US" altLang="ja-JP" dirty="0"/>
          </a:p>
        </p:txBody>
      </p:sp>
    </p:spTree>
    <p:extLst>
      <p:ext uri="{BB962C8B-B14F-4D97-AF65-F5344CB8AC3E}">
        <p14:creationId xmlns:p14="http://schemas.microsoft.com/office/powerpoint/2010/main" val="317396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ja-JP" altLang="en-US" dirty="0" smtClean="0"/>
              <a:t>居住場所の進捗状況</a:t>
            </a:r>
            <a:endParaRPr lang="en-US" altLang="ja-JP" dirty="0" smtClean="0"/>
          </a:p>
          <a:p>
            <a:pPr marL="0" indent="0">
              <a:buNone/>
            </a:pPr>
            <a:endParaRPr lang="en-US" altLang="ja-JP" dirty="0" smtClean="0"/>
          </a:p>
          <a:p>
            <a:pPr marL="0" indent="0">
              <a:buNone/>
            </a:pPr>
            <a:r>
              <a:rPr lang="ja-JP" altLang="en-US" dirty="0" smtClean="0"/>
              <a:t>１</a:t>
            </a:r>
            <a:r>
              <a:rPr lang="ja-JP" altLang="en-US" dirty="0"/>
              <a:t>５万円からホーチミン＝羽田の片道航空運賃を</a:t>
            </a:r>
            <a:r>
              <a:rPr lang="ja-JP" altLang="en-US" dirty="0" smtClean="0"/>
              <a:t>差し引いた額を　一か月分の家賃込みで生活支援費（最低限の生活用品購入）としてご活用いただけます。詳細は武藤さんとお話し合いください。生活用品：洗濯機、冷蔵庫、電子レンジ　電気ジャー、フトン、台所用品</a:t>
            </a:r>
            <a:endParaRPr lang="en-US" altLang="ja-JP" dirty="0" smtClean="0"/>
          </a:p>
          <a:p>
            <a:pPr marL="0" indent="0">
              <a:buNone/>
            </a:pPr>
            <a:endParaRPr lang="en-US" altLang="ja-JP" dirty="0"/>
          </a:p>
          <a:p>
            <a:pPr marL="0" indent="0">
              <a:buNone/>
            </a:pPr>
            <a:r>
              <a:rPr lang="ja-JP" altLang="en-US" dirty="0" smtClean="0"/>
              <a:t>インターネットサイトで安い商品が散見されます。</a:t>
            </a:r>
            <a:endParaRPr lang="ja-JP" altLang="en-US" dirty="0"/>
          </a:p>
        </p:txBody>
      </p:sp>
    </p:spTree>
    <p:extLst>
      <p:ext uri="{BB962C8B-B14F-4D97-AF65-F5344CB8AC3E}">
        <p14:creationId xmlns:p14="http://schemas.microsoft.com/office/powerpoint/2010/main" val="2413587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翰林日本語学院の確認をお願いします（一度だけは付き添ってください）</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翰林日本語学院でのレベルテスト；これで午前、午後クラスが決まります。　　翰林日本語学院からのご説明</a:t>
            </a:r>
            <a:endParaRPr kumimoji="1" lang="en-US" altLang="ja-JP" dirty="0" smtClean="0"/>
          </a:p>
          <a:p>
            <a:endParaRPr lang="en-US" altLang="ja-JP" dirty="0"/>
          </a:p>
          <a:p>
            <a:pPr lvl="0"/>
            <a:r>
              <a:rPr kumimoji="1" lang="ja-JP" altLang="en-US" dirty="0" smtClean="0"/>
              <a:t>入学式：</a:t>
            </a:r>
            <a:r>
              <a:rPr lang="ja-JP" altLang="en-US" dirty="0" smtClean="0">
                <a:solidFill>
                  <a:prstClr val="black"/>
                </a:solidFill>
              </a:rPr>
              <a:t>翰</a:t>
            </a:r>
            <a:r>
              <a:rPr lang="ja-JP" altLang="en-US" dirty="0">
                <a:solidFill>
                  <a:prstClr val="black"/>
                </a:solidFill>
              </a:rPr>
              <a:t>林日本語学院からのご説明</a:t>
            </a:r>
            <a:endParaRPr lang="en-US" altLang="ja-JP" dirty="0">
              <a:solidFill>
                <a:prstClr val="black"/>
              </a:solidFill>
            </a:endParaRPr>
          </a:p>
          <a:p>
            <a:endParaRPr kumimoji="1" lang="ja-JP" altLang="en-US" dirty="0"/>
          </a:p>
        </p:txBody>
      </p:sp>
    </p:spTree>
    <p:extLst>
      <p:ext uri="{BB962C8B-B14F-4D97-AF65-F5344CB8AC3E}">
        <p14:creationId xmlns:p14="http://schemas.microsoft.com/office/powerpoint/2010/main" val="77901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留学生の仕送り（文化の問題もあるが、ここは留学生本人の生活</a:t>
            </a:r>
            <a:r>
              <a:rPr kumimoji="1" lang="ja-JP" altLang="en-US" smtClean="0"/>
              <a:t>安定を図る必要がある）</a:t>
            </a:r>
            <a:endParaRPr kumimoji="1" lang="ja-JP" altLang="en-US" dirty="0"/>
          </a:p>
        </p:txBody>
      </p:sp>
      <p:sp>
        <p:nvSpPr>
          <p:cNvPr id="3" name="コンテンツ プレースホルダー 2"/>
          <p:cNvSpPr>
            <a:spLocks noGrp="1"/>
          </p:cNvSpPr>
          <p:nvPr>
            <p:ph idx="1"/>
          </p:nvPr>
        </p:nvSpPr>
        <p:spPr/>
        <p:txBody>
          <a:bodyPr>
            <a:noAutofit/>
          </a:bodyPr>
          <a:lstStyle/>
          <a:p>
            <a:pPr marL="0" indent="0">
              <a:buNone/>
            </a:pPr>
            <a:r>
              <a:rPr lang="ja-JP" altLang="en-US" sz="4800" dirty="0" smtClean="0"/>
              <a:t>留学生交えてお話します。</a:t>
            </a:r>
            <a:endParaRPr kumimoji="1" lang="ja-JP" altLang="en-US" sz="4800" dirty="0"/>
          </a:p>
        </p:txBody>
      </p:sp>
    </p:spTree>
    <p:extLst>
      <p:ext uri="{BB962C8B-B14F-4D97-AF65-F5344CB8AC3E}">
        <p14:creationId xmlns:p14="http://schemas.microsoft.com/office/powerpoint/2010/main" val="4082715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9600" dirty="0" smtClean="0"/>
              <a:t>介護福祉士等修学資金をどのように活用するか？</a:t>
            </a:r>
            <a:endParaRPr kumimoji="1" lang="ja-JP" altLang="en-US" sz="9600" dirty="0"/>
          </a:p>
        </p:txBody>
      </p:sp>
    </p:spTree>
    <p:extLst>
      <p:ext uri="{BB962C8B-B14F-4D97-AF65-F5344CB8AC3E}">
        <p14:creationId xmlns:p14="http://schemas.microsoft.com/office/powerpoint/2010/main" val="14872564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TotalTime>
  <Words>331</Words>
  <Application>Microsoft Office PowerPoint</Application>
  <PresentationFormat>ワイド画面</PresentationFormat>
  <Paragraphs>90</Paragraphs>
  <Slides>16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ＭＳ Ｐゴシック</vt:lpstr>
      <vt:lpstr>Arial</vt:lpstr>
      <vt:lpstr>Calibri</vt:lpstr>
      <vt:lpstr>Calibri Light</vt:lpstr>
      <vt:lpstr>Office テーマ</vt:lpstr>
      <vt:lpstr>NPO法人ひとりとみんな 調整会議 勉強会</vt:lpstr>
      <vt:lpstr>本日のスケジュール</vt:lpstr>
      <vt:lpstr>来日後の対応</vt:lpstr>
      <vt:lpstr>介護の理念と同じく自分のことはできるだけ自分で出来るようにご支援ください</vt:lpstr>
      <vt:lpstr>PowerPoint プレゼンテーション</vt:lpstr>
      <vt:lpstr>PowerPoint プレゼンテーション</vt:lpstr>
      <vt:lpstr>翰林日本語学院の確認をお願いします（一度だけは付き添ってください）</vt:lpstr>
      <vt:lpstr>留学生の仕送り（文化の問題もあるが、ここは留学生本人の生活安定を図る必要がある）</vt:lpstr>
      <vt:lpstr>今日の課題</vt:lpstr>
      <vt:lpstr>介護福祉士等修学資金</vt:lpstr>
      <vt:lpstr>貸付額</vt:lpstr>
      <vt:lpstr>入学準備金と就労準備金</vt:lpstr>
      <vt:lpstr>返還</vt:lpstr>
      <vt:lpstr>スケジュール</vt:lpstr>
      <vt:lpstr>法人保証の必要種類</vt:lpstr>
      <vt:lpstr>山本高興弁護士のレクチャー</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NPO法人ひとりとみんな 調整会議 勉強会</dc:title>
  <dc:creator>西口 守</dc:creator>
  <cp:lastModifiedBy>西口 守</cp:lastModifiedBy>
  <cp:revision>17</cp:revision>
  <dcterms:created xsi:type="dcterms:W3CDTF">2019-03-04T15:36:02Z</dcterms:created>
  <dcterms:modified xsi:type="dcterms:W3CDTF">2019-03-08T02:01:01Z</dcterms:modified>
</cp:coreProperties>
</file>