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71" r:id="rId10"/>
    <p:sldId id="264" r:id="rId11"/>
    <p:sldId id="273" r:id="rId12"/>
    <p:sldId id="274" r:id="rId13"/>
    <p:sldId id="275" r:id="rId14"/>
    <p:sldId id="276" r:id="rId15"/>
    <p:sldId id="265" r:id="rId16"/>
    <p:sldId id="266" r:id="rId17"/>
    <p:sldId id="267" r:id="rId18"/>
    <p:sldId id="268" r:id="rId19"/>
    <p:sldId id="269" r:id="rId20"/>
    <p:sldId id="272" r:id="rId21"/>
  </p:sldIdLst>
  <p:sldSz cx="12192000" cy="6858000"/>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snapToGrid="0">
      <p:cViewPr varScale="1">
        <p:scale>
          <a:sx n="94" d="100"/>
          <a:sy n="94" d="100"/>
        </p:scale>
        <p:origin x="86" y="4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altLang="ja-JP"/>
              <a:t>JLPT</a:t>
            </a:r>
            <a:r>
              <a:rPr lang="ja-JP" altLang="en-US"/>
              <a:t>の結果</a:t>
            </a:r>
            <a:endParaRPr lang="en-US"/>
          </a:p>
        </c:rich>
      </c:tx>
      <c:layout>
        <c:manualLayout>
          <c:xMode val="edge"/>
          <c:yMode val="edge"/>
          <c:x val="0.43898246414850317"/>
          <c:y val="0.12270237213851019"/>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1.8115942028985508E-2"/>
          <c:y val="0.2696614538137751"/>
          <c:w val="0.87922705314009664"/>
          <c:h val="0.64882842315106415"/>
        </c:manualLayout>
      </c:layout>
      <c:barChart>
        <c:barDir val="col"/>
        <c:grouping val="clustered"/>
        <c:varyColors val="0"/>
        <c:ser>
          <c:idx val="0"/>
          <c:order val="0"/>
          <c:tx>
            <c:strRef>
              <c:f>Sheet1!$K$26</c:f>
              <c:strCache>
                <c:ptCount val="1"/>
                <c:pt idx="0">
                  <c:v>7 月効率(実点 /基準点）</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Sheet1!$J$27:$J$38</c:f>
              <c:strCache>
                <c:ptCount val="12"/>
                <c:pt idx="0">
                  <c:v> NGUYEN THI CAM THUY</c:v>
                </c:pt>
                <c:pt idx="1">
                  <c:v>DANG CHAU HOAI BAO</c:v>
                </c:pt>
                <c:pt idx="2">
                  <c:v> NGUYEN DANG HIEU</c:v>
                </c:pt>
                <c:pt idx="3">
                  <c:v>THAI THANH THAO</c:v>
                </c:pt>
                <c:pt idx="4">
                  <c:v>LE NGUYEN NGOC THAO</c:v>
                </c:pt>
                <c:pt idx="5">
                  <c:v>NGUYEN THI THU TUYEN</c:v>
                </c:pt>
                <c:pt idx="6">
                  <c:v>LE VAN HUY</c:v>
                </c:pt>
                <c:pt idx="7">
                  <c:v>TRAN NGOC PHUONG THANH</c:v>
                </c:pt>
                <c:pt idx="8">
                  <c:v>NGUYEN THI ANH HONG</c:v>
                </c:pt>
                <c:pt idx="9">
                  <c:v>NGUYEN THI MINH NGUYET </c:v>
                </c:pt>
                <c:pt idx="10">
                  <c:v>NGUYEN DANG THIEN VU </c:v>
                </c:pt>
                <c:pt idx="11">
                  <c:v>HUYNH LAM SON</c:v>
                </c:pt>
              </c:strCache>
            </c:strRef>
          </c:cat>
          <c:val>
            <c:numRef>
              <c:f>Sheet1!$K$27:$K$38</c:f>
              <c:numCache>
                <c:formatCode>0.00%</c:formatCode>
                <c:ptCount val="12"/>
                <c:pt idx="0">
                  <c:v>0.78900000000000003</c:v>
                </c:pt>
                <c:pt idx="1">
                  <c:v>0.96799999999999997</c:v>
                </c:pt>
                <c:pt idx="2">
                  <c:v>0.55700000000000005</c:v>
                </c:pt>
                <c:pt idx="3">
                  <c:v>0.82099999999999995</c:v>
                </c:pt>
                <c:pt idx="4">
                  <c:v>0.747</c:v>
                </c:pt>
                <c:pt idx="5">
                  <c:v>0.95699999999999996</c:v>
                </c:pt>
                <c:pt idx="6">
                  <c:v>0.75700000000000001</c:v>
                </c:pt>
                <c:pt idx="7">
                  <c:v>0.70499999999999996</c:v>
                </c:pt>
                <c:pt idx="8">
                  <c:v>0.84199999999999997</c:v>
                </c:pt>
                <c:pt idx="9">
                  <c:v>0.78900000000000003</c:v>
                </c:pt>
                <c:pt idx="10">
                  <c:v>0.98899999999999999</c:v>
                </c:pt>
                <c:pt idx="11">
                  <c:v>0.68400000000000005</c:v>
                </c:pt>
              </c:numCache>
            </c:numRef>
          </c:val>
        </c:ser>
        <c:ser>
          <c:idx val="1"/>
          <c:order val="1"/>
          <c:tx>
            <c:strRef>
              <c:f>Sheet1!$L$26</c:f>
              <c:strCache>
                <c:ptCount val="1"/>
                <c:pt idx="0">
                  <c:v>12月効率(実点 /基準点）</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Sheet1!$J$27:$J$38</c:f>
              <c:strCache>
                <c:ptCount val="12"/>
                <c:pt idx="0">
                  <c:v> NGUYEN THI CAM THUY</c:v>
                </c:pt>
                <c:pt idx="1">
                  <c:v>DANG CHAU HOAI BAO</c:v>
                </c:pt>
                <c:pt idx="2">
                  <c:v> NGUYEN DANG HIEU</c:v>
                </c:pt>
                <c:pt idx="3">
                  <c:v>THAI THANH THAO</c:v>
                </c:pt>
                <c:pt idx="4">
                  <c:v>LE NGUYEN NGOC THAO</c:v>
                </c:pt>
                <c:pt idx="5">
                  <c:v>NGUYEN THI THU TUYEN</c:v>
                </c:pt>
                <c:pt idx="6">
                  <c:v>LE VAN HUY</c:v>
                </c:pt>
                <c:pt idx="7">
                  <c:v>TRAN NGOC PHUONG THANH</c:v>
                </c:pt>
                <c:pt idx="8">
                  <c:v>NGUYEN THI ANH HONG</c:v>
                </c:pt>
                <c:pt idx="9">
                  <c:v>NGUYEN THI MINH NGUYET </c:v>
                </c:pt>
                <c:pt idx="10">
                  <c:v>NGUYEN DANG THIEN VU </c:v>
                </c:pt>
                <c:pt idx="11">
                  <c:v>HUYNH LAM SON</c:v>
                </c:pt>
              </c:strCache>
            </c:strRef>
          </c:cat>
          <c:val>
            <c:numRef>
              <c:f>Sheet1!$L$27:$L$38</c:f>
              <c:numCache>
                <c:formatCode>0.00%</c:formatCode>
                <c:ptCount val="12"/>
                <c:pt idx="0">
                  <c:v>0.75700000000000001</c:v>
                </c:pt>
                <c:pt idx="1">
                  <c:v>0.94699999999999995</c:v>
                </c:pt>
                <c:pt idx="2">
                  <c:v>0.86299999999999999</c:v>
                </c:pt>
                <c:pt idx="3">
                  <c:v>0.93600000000000005</c:v>
                </c:pt>
                <c:pt idx="4">
                  <c:v>0.89400000000000002</c:v>
                </c:pt>
                <c:pt idx="5">
                  <c:v>0.78900000000000003</c:v>
                </c:pt>
                <c:pt idx="6">
                  <c:v>0.95699999999999996</c:v>
                </c:pt>
                <c:pt idx="7" formatCode="0%">
                  <c:v>1.03</c:v>
                </c:pt>
                <c:pt idx="8">
                  <c:v>0.873</c:v>
                </c:pt>
                <c:pt idx="9">
                  <c:v>0.91600000000000004</c:v>
                </c:pt>
                <c:pt idx="10">
                  <c:v>0.96850000000000003</c:v>
                </c:pt>
                <c:pt idx="11">
                  <c:v>0.69399999999999995</c:v>
                </c:pt>
              </c:numCache>
            </c:numRef>
          </c:val>
        </c:ser>
        <c:dLbls>
          <c:dLblPos val="outEnd"/>
          <c:showLegendKey val="0"/>
          <c:showVal val="1"/>
          <c:showCatName val="0"/>
          <c:showSerName val="0"/>
          <c:showPercent val="0"/>
          <c:showBubbleSize val="0"/>
        </c:dLbls>
        <c:gapWidth val="444"/>
        <c:overlap val="-90"/>
        <c:axId val="293434104"/>
        <c:axId val="293436064"/>
      </c:barChart>
      <c:catAx>
        <c:axId val="2934341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293436064"/>
        <c:crosses val="autoZero"/>
        <c:auto val="1"/>
        <c:lblAlgn val="ctr"/>
        <c:lblOffset val="100"/>
        <c:noMultiLvlLbl val="0"/>
      </c:catAx>
      <c:valAx>
        <c:axId val="293436064"/>
        <c:scaling>
          <c:orientation val="minMax"/>
        </c:scaling>
        <c:delete val="1"/>
        <c:axPos val="l"/>
        <c:numFmt formatCode="0.00%" sourceLinked="1"/>
        <c:majorTickMark val="none"/>
        <c:minorTickMark val="none"/>
        <c:tickLblPos val="nextTo"/>
        <c:crossAx val="29343410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0.01967</cdr:x>
      <cdr:y>0.92903</cdr:y>
    </cdr:from>
    <cdr:to>
      <cdr:x>0.52329</cdr:x>
      <cdr:y>0.98977</cdr:y>
    </cdr:to>
    <cdr:sp macro="" textlink="">
      <cdr:nvSpPr>
        <cdr:cNvPr id="2" name="角丸四角形 1"/>
        <cdr:cNvSpPr/>
      </cdr:nvSpPr>
      <cdr:spPr>
        <a:xfrm xmlns:a="http://schemas.openxmlformats.org/drawingml/2006/main">
          <a:off x="206829" y="5192499"/>
          <a:ext cx="5295898" cy="339484"/>
        </a:xfrm>
        <a:prstGeom xmlns:a="http://schemas.openxmlformats.org/drawingml/2006/main" prst="round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0.6074</cdr:x>
      <cdr:y>0.92465</cdr:y>
    </cdr:from>
    <cdr:to>
      <cdr:x>0.94798</cdr:x>
      <cdr:y>1</cdr:y>
    </cdr:to>
    <cdr:sp macro="" textlink="">
      <cdr:nvSpPr>
        <cdr:cNvPr id="3" name="角丸四角形 2"/>
        <cdr:cNvSpPr/>
      </cdr:nvSpPr>
      <cdr:spPr>
        <a:xfrm xmlns:a="http://schemas.openxmlformats.org/drawingml/2006/main">
          <a:off x="6387190" y="5167993"/>
          <a:ext cx="3581403" cy="421141"/>
        </a:xfrm>
        <a:prstGeom xmlns:a="http://schemas.openxmlformats.org/drawingml/2006/main" prst="round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0.51734</cdr:x>
      <cdr:y>0.11771</cdr:y>
    </cdr:from>
    <cdr:to>
      <cdr:x>0.6074</cdr:x>
      <cdr:y>1</cdr:y>
    </cdr:to>
    <cdr:sp macro="" textlink="">
      <cdr:nvSpPr>
        <cdr:cNvPr id="4" name="円/楕円 3"/>
        <cdr:cNvSpPr/>
      </cdr:nvSpPr>
      <cdr:spPr>
        <a:xfrm xmlns:a="http://schemas.openxmlformats.org/drawingml/2006/main">
          <a:off x="5440136" y="657905"/>
          <a:ext cx="947057" cy="4931229"/>
        </a:xfrm>
        <a:prstGeom xmlns:a="http://schemas.openxmlformats.org/drawingml/2006/main" prst="ellipse">
          <a:avLst/>
        </a:prstGeom>
        <a:noFill xmlns:a="http://schemas.openxmlformats.org/drawingml/2006/main"/>
        <a:ln xmlns:a="http://schemas.openxmlformats.org/drawingml/2006/main" w="7620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ln>
              <a:solidFill>
                <a:srgbClr val="FF0000"/>
              </a:solidFill>
            </a:ln>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F92C9606-1BA9-4AFE-9E57-316D73B6D50C}" type="datetimeFigureOut">
              <a:rPr kumimoji="1" lang="ja-JP" altLang="en-US" smtClean="0"/>
              <a:t>2019/3/8</a:t>
            </a:fld>
            <a:endParaRPr kumimoji="1" lang="ja-JP" altLang="en-US"/>
          </a:p>
        </p:txBody>
      </p:sp>
      <p:sp>
        <p:nvSpPr>
          <p:cNvPr id="4" name="フッター プレースホルダー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4539BFF9-D1F0-455D-8CDD-9EC14350D29B}" type="slidenum">
              <a:rPr kumimoji="1" lang="ja-JP" altLang="en-US" smtClean="0"/>
              <a:t>‹#›</a:t>
            </a:fld>
            <a:endParaRPr kumimoji="1" lang="ja-JP" altLang="en-US"/>
          </a:p>
        </p:txBody>
      </p:sp>
    </p:spTree>
    <p:extLst>
      <p:ext uri="{BB962C8B-B14F-4D97-AF65-F5344CB8AC3E}">
        <p14:creationId xmlns:p14="http://schemas.microsoft.com/office/powerpoint/2010/main" val="3244879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4987A1BB-6F9C-462C-A03B-CDE44465F91A}" type="datetimeFigureOut">
              <a:rPr kumimoji="1" lang="ja-JP" altLang="en-US" smtClean="0"/>
              <a:t>2019/3/8</a:t>
            </a:fld>
            <a:endParaRPr kumimoji="1" lang="ja-JP" altLang="en-US"/>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ー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7526EE05-A097-45FD-904C-B041C3D6F666}" type="slidenum">
              <a:rPr kumimoji="1" lang="ja-JP" altLang="en-US" smtClean="0"/>
              <a:t>‹#›</a:t>
            </a:fld>
            <a:endParaRPr kumimoji="1" lang="ja-JP" altLang="en-US"/>
          </a:p>
        </p:txBody>
      </p:sp>
    </p:spTree>
    <p:extLst>
      <p:ext uri="{BB962C8B-B14F-4D97-AF65-F5344CB8AC3E}">
        <p14:creationId xmlns:p14="http://schemas.microsoft.com/office/powerpoint/2010/main" val="18168740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EDE0196-0066-0B42-A6A1-D8CF43E5FF2E}" type="slidenum">
              <a:rPr kumimoji="1" lang="ja-JP" altLang="en-US" smtClean="0"/>
              <a:t>20</a:t>
            </a:fld>
            <a:endParaRPr kumimoji="1" lang="ja-JP" altLang="en-US"/>
          </a:p>
        </p:txBody>
      </p:sp>
    </p:spTree>
    <p:extLst>
      <p:ext uri="{BB962C8B-B14F-4D97-AF65-F5344CB8AC3E}">
        <p14:creationId xmlns:p14="http://schemas.microsoft.com/office/powerpoint/2010/main" val="2838693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37487246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18186827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2597838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30433634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29527901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63135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42910836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17596423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3924671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29469715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69742D1-0502-48DF-A2C4-271C978FF0D8}" type="datetimeFigureOut">
              <a:rPr kumimoji="1" lang="ja-JP" altLang="en-US" smtClean="0"/>
              <a:t>2019/3/8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8128519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742D1-0502-48DF-A2C4-271C978FF0D8}" type="datetimeFigureOut">
              <a:rPr kumimoji="1" lang="ja-JP" altLang="en-US" smtClean="0"/>
              <a:t>2019/3/8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FBC5C-9A23-4A22-9B95-858F97AA7E14}" type="slidenum">
              <a:rPr kumimoji="1" lang="ja-JP" altLang="en-US" smtClean="0"/>
              <a:t>‹#›</a:t>
            </a:fld>
            <a:endParaRPr kumimoji="1" lang="ja-JP" altLang="en-US"/>
          </a:p>
        </p:txBody>
      </p:sp>
    </p:spTree>
    <p:extLst>
      <p:ext uri="{BB962C8B-B14F-4D97-AF65-F5344CB8AC3E}">
        <p14:creationId xmlns:p14="http://schemas.microsoft.com/office/powerpoint/2010/main" val="1475517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ＢＵＤＤＹ</a:t>
            </a:r>
            <a:r>
              <a:rPr kumimoji="1" lang="en-US" altLang="ja-JP" dirty="0" smtClean="0"/>
              <a:t>『</a:t>
            </a:r>
            <a:r>
              <a:rPr kumimoji="1" lang="ja-JP" altLang="en-US" dirty="0" smtClean="0"/>
              <a:t>成果</a:t>
            </a:r>
            <a:r>
              <a:rPr kumimoji="1" lang="en-US" altLang="ja-JP" dirty="0" smtClean="0"/>
              <a:t>』</a:t>
            </a:r>
            <a:r>
              <a:rPr lang="ja-JP" altLang="en-US" dirty="0" smtClean="0"/>
              <a:t>報告</a:t>
            </a:r>
            <a:r>
              <a:rPr lang="en-US" altLang="ja-JP" dirty="0" smtClean="0"/>
              <a:t/>
            </a:r>
            <a:br>
              <a:rPr lang="en-US" altLang="ja-JP" dirty="0" smtClean="0"/>
            </a:br>
            <a:r>
              <a:rPr lang="ja-JP" altLang="en-US" dirty="0"/>
              <a:t>私</a:t>
            </a:r>
            <a:r>
              <a:rPr lang="ja-JP" altLang="en-US" dirty="0" smtClean="0"/>
              <a:t>たちの共生社会づくりの</a:t>
            </a:r>
            <a:r>
              <a:rPr lang="en-US" altLang="ja-JP" smtClean="0"/>
              <a:t/>
            </a:r>
            <a:br>
              <a:rPr lang="en-US" altLang="ja-JP" smtClean="0"/>
            </a:br>
            <a:r>
              <a:rPr lang="ja-JP" altLang="en-US" smtClean="0"/>
              <a:t>ためのひとつの提案</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留学生、大学生、高校生の取り組み</a:t>
            </a:r>
            <a:endParaRPr kumimoji="1" lang="ja-JP" altLang="en-US" dirty="0"/>
          </a:p>
        </p:txBody>
      </p:sp>
    </p:spTree>
    <p:extLst>
      <p:ext uri="{BB962C8B-B14F-4D97-AF65-F5344CB8AC3E}">
        <p14:creationId xmlns:p14="http://schemas.microsoft.com/office/powerpoint/2010/main" val="540794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
            </a:r>
            <a:br>
              <a:rPr kumimoji="1" lang="en-US" altLang="ja-JP" dirty="0" smtClean="0"/>
            </a:br>
            <a:r>
              <a:rPr lang="en-US" altLang="ja-JP" dirty="0"/>
              <a:t/>
            </a:r>
            <a:br>
              <a:rPr lang="en-US" altLang="ja-JP" dirty="0"/>
            </a:br>
            <a:r>
              <a:rPr lang="en-US" altLang="ja-JP" dirty="0" smtClean="0"/>
              <a:t/>
            </a:r>
            <a:br>
              <a:rPr lang="en-US" altLang="ja-JP" dirty="0" smtClean="0"/>
            </a:br>
            <a:r>
              <a:rPr lang="en-US" altLang="ja-JP" dirty="0"/>
              <a:t/>
            </a:r>
            <a:br>
              <a:rPr lang="en-US" altLang="ja-JP" dirty="0"/>
            </a:br>
            <a:r>
              <a:rPr lang="en-US" altLang="ja-JP" dirty="0" smtClean="0"/>
              <a:t/>
            </a:r>
            <a:br>
              <a:rPr lang="en-US" altLang="ja-JP" dirty="0" smtClean="0"/>
            </a:br>
            <a:r>
              <a:rPr lang="en-US" altLang="ja-JP" dirty="0"/>
              <a:t/>
            </a:r>
            <a:br>
              <a:rPr lang="en-US" altLang="ja-JP" dirty="0"/>
            </a:br>
            <a:r>
              <a:rPr kumimoji="1" lang="ja-JP" altLang="en-US" dirty="0" smtClean="0"/>
              <a:t>ＢＵＤＤＹ　システムと</a:t>
            </a:r>
            <a:r>
              <a:rPr lang="ja-JP" altLang="en-US" dirty="0" smtClean="0"/>
              <a:t>は何か</a:t>
            </a:r>
            <a:r>
              <a:rPr lang="en-US" altLang="ja-JP" dirty="0" smtClean="0"/>
              <a:t/>
            </a:r>
            <a:br>
              <a:rPr lang="en-US" altLang="ja-JP" dirty="0" smtClean="0"/>
            </a:br>
            <a:r>
              <a:rPr lang="ja-JP" altLang="en-US" dirty="0" smtClean="0"/>
              <a:t>＝参考文献　藤野博他著　自閉スペクトラム　バディ・システムスタートブック　仲間づくりとコミュニケーションの支援（学苑社）２０１８年５月</a:t>
            </a:r>
            <a:r>
              <a:rPr lang="en-US" altLang="ja-JP" dirty="0" smtClean="0"/>
              <a:t/>
            </a:r>
            <a:br>
              <a:rPr lang="en-US" altLang="ja-JP" dirty="0" smtClean="0"/>
            </a:br>
            <a:r>
              <a:rPr lang="en-US" altLang="ja-JP" dirty="0"/>
              <a:t/>
            </a:r>
            <a:br>
              <a:rPr lang="en-US" altLang="ja-JP" dirty="0"/>
            </a:br>
            <a:r>
              <a:rPr lang="en-US" altLang="ja-JP" dirty="0" smtClean="0"/>
              <a:t/>
            </a:r>
            <a:br>
              <a:rPr lang="en-US" altLang="ja-JP" dirty="0" smtClean="0"/>
            </a:br>
            <a:r>
              <a:rPr lang="ja-JP" altLang="en-US" dirty="0" smtClean="0"/>
              <a:t>★バディシステムの先行研究：教育分野が多く、外国人への応用に関しては少ない</a:t>
            </a:r>
            <a:r>
              <a:rPr lang="en-US" altLang="ja-JP" dirty="0" smtClean="0"/>
              <a:t/>
            </a:r>
            <a:br>
              <a:rPr lang="en-US" altLang="ja-JP" dirty="0" smtClean="0"/>
            </a:b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lang="en-US" altLang="ja-JP" dirty="0"/>
          </a:p>
          <a:p>
            <a:endParaRPr kumimoji="1" lang="en-US" altLang="ja-JP" dirty="0" smtClean="0"/>
          </a:p>
          <a:p>
            <a:endParaRPr lang="en-US" altLang="ja-JP" dirty="0"/>
          </a:p>
          <a:p>
            <a:endParaRPr kumimoji="1" lang="ja-JP" altLang="en-US" dirty="0"/>
          </a:p>
        </p:txBody>
      </p:sp>
    </p:spTree>
    <p:extLst>
      <p:ext uri="{BB962C8B-B14F-4D97-AF65-F5344CB8AC3E}">
        <p14:creationId xmlns:p14="http://schemas.microsoft.com/office/powerpoint/2010/main" val="2763359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BUDDY</a:t>
            </a:r>
            <a:r>
              <a:rPr kumimoji="1" lang="ja-JP" altLang="en-US" dirty="0" smtClean="0"/>
              <a:t>では</a:t>
            </a:r>
            <a:r>
              <a:rPr kumimoji="1" lang="ja-JP" altLang="en-US" dirty="0" smtClean="0"/>
              <a:t>ないが・</a:t>
            </a:r>
            <a:r>
              <a:rPr kumimoji="1" lang="ja-JP" altLang="en-US" dirty="0" smtClean="0"/>
              <a:t>・・</a:t>
            </a:r>
            <a:r>
              <a:rPr kumimoji="1" lang="en-US" altLang="ja-JP" dirty="0" smtClean="0"/>
              <a:t/>
            </a:r>
            <a:br>
              <a:rPr kumimoji="1" lang="en-US" altLang="ja-JP" dirty="0" smtClean="0"/>
            </a:br>
            <a:r>
              <a:rPr kumimoji="1" lang="ja-JP" altLang="en-US" dirty="0" smtClean="0"/>
              <a:t>　　　　　　　　教育分野の先行研究から</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t>❶教育心理学研究　２００６．５４．５５－６２</a:t>
            </a:r>
            <a:endParaRPr kumimoji="1" lang="en-US" altLang="ja-JP" dirty="0" smtClean="0"/>
          </a:p>
          <a:p>
            <a:pPr marL="0" indent="0">
              <a:buNone/>
            </a:pPr>
            <a:r>
              <a:rPr lang="ja-JP" altLang="en-US" dirty="0"/>
              <a:t>　</a:t>
            </a:r>
            <a:r>
              <a:rPr lang="ja-JP" altLang="en-US" dirty="0" smtClean="0"/>
              <a:t>　日本学術振興会特別研究員他　</a:t>
            </a:r>
            <a:endParaRPr lang="en-US" altLang="ja-JP" dirty="0" smtClean="0"/>
          </a:p>
          <a:p>
            <a:pPr marL="0" indent="0">
              <a:buNone/>
            </a:pPr>
            <a:r>
              <a:rPr kumimoji="1" lang="ja-JP" altLang="en-US" dirty="0"/>
              <a:t>　</a:t>
            </a:r>
            <a:r>
              <a:rPr kumimoji="1" lang="ja-JP" altLang="en-US" dirty="0" smtClean="0"/>
              <a:t>　外山美樹</a:t>
            </a:r>
            <a:r>
              <a:rPr lang="ja-JP" altLang="en-US" dirty="0" smtClean="0"/>
              <a:t>「中学生の学業成績の向上に関する研究＝比較他者の遂行と学業コンピテンスの影響＝</a:t>
            </a:r>
            <a:endParaRPr lang="en-US" altLang="ja-JP" dirty="0" smtClean="0"/>
          </a:p>
          <a:p>
            <a:pPr marL="0" indent="0">
              <a:buNone/>
            </a:pPr>
            <a:r>
              <a:rPr kumimoji="1" lang="ja-JP" altLang="en-US" dirty="0"/>
              <a:t>　</a:t>
            </a:r>
            <a:r>
              <a:rPr lang="ja-JP" altLang="en-US" dirty="0" smtClean="0"/>
              <a:t>要約</a:t>
            </a:r>
            <a:endParaRPr lang="en-US" altLang="ja-JP" dirty="0" smtClean="0"/>
          </a:p>
          <a:p>
            <a:pPr marL="0" indent="0">
              <a:buNone/>
            </a:pPr>
            <a:r>
              <a:rPr kumimoji="1" lang="ja-JP" altLang="en-US" dirty="0"/>
              <a:t>　</a:t>
            </a:r>
            <a:r>
              <a:rPr kumimoji="1" lang="ja-JP" altLang="en-US" dirty="0" smtClean="0"/>
              <a:t>　○日頃学業成績が高い友人と比較しているひとのうち、学業コンピ</a:t>
            </a:r>
            <a:r>
              <a:rPr lang="ja-JP" altLang="en-US" dirty="0" smtClean="0"/>
              <a:t>テンス（遂行する能力や意欲）が高い人は学業成績が向上した。</a:t>
            </a:r>
            <a:endParaRPr lang="en-US" altLang="ja-JP" dirty="0" smtClean="0"/>
          </a:p>
          <a:p>
            <a:pPr marL="0" indent="0">
              <a:buNone/>
            </a:pPr>
            <a:r>
              <a:rPr lang="ja-JP" altLang="en-US" dirty="0"/>
              <a:t>　</a:t>
            </a:r>
            <a:r>
              <a:rPr lang="ja-JP" altLang="en-US" dirty="0" smtClean="0"/>
              <a:t>　</a:t>
            </a:r>
            <a:r>
              <a:rPr lang="ja-JP" altLang="en-US" dirty="0"/>
              <a:t>○</a:t>
            </a:r>
            <a:r>
              <a:rPr lang="ja-JP" altLang="en-US" dirty="0" smtClean="0"/>
              <a:t>一方日頃</a:t>
            </a:r>
            <a:r>
              <a:rPr lang="ja-JP" altLang="en-US" dirty="0"/>
              <a:t>学業成績が高い友人と比較している</a:t>
            </a:r>
            <a:r>
              <a:rPr lang="ja-JP" altLang="en-US" dirty="0" smtClean="0"/>
              <a:t>ひとであっても、本人の学業コンピテンスが低いひとは学業成績の向上が見られない。</a:t>
            </a:r>
            <a:endParaRPr lang="en-US" altLang="ja-JP" dirty="0" smtClean="0"/>
          </a:p>
        </p:txBody>
      </p:sp>
    </p:spTree>
    <p:extLst>
      <p:ext uri="{BB962C8B-B14F-4D97-AF65-F5344CB8AC3E}">
        <p14:creationId xmlns:p14="http://schemas.microsoft.com/office/powerpoint/2010/main" val="34911769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lnSpcReduction="10000"/>
          </a:bodyPr>
          <a:lstStyle/>
          <a:p>
            <a:pPr marL="0" indent="0">
              <a:buNone/>
            </a:pPr>
            <a:r>
              <a:rPr kumimoji="1" lang="ja-JP" altLang="en-US" dirty="0" smtClean="0"/>
              <a:t>❷教育心理学研究　１９９９，４７、１８０－１９０</a:t>
            </a:r>
            <a:endParaRPr kumimoji="1" lang="en-US" altLang="ja-JP" dirty="0" smtClean="0"/>
          </a:p>
          <a:p>
            <a:pPr marL="0" indent="0">
              <a:buNone/>
            </a:pPr>
            <a:r>
              <a:rPr lang="ja-JP" altLang="en-US" dirty="0"/>
              <a:t>　</a:t>
            </a:r>
            <a:r>
              <a:rPr lang="ja-JP" altLang="en-US" dirty="0" smtClean="0"/>
              <a:t>東京学芸大学大学院　橋本淳子「青年期における友人の活動と友人に対する感情の発達的変化」</a:t>
            </a:r>
            <a:endParaRPr lang="en-US" altLang="ja-JP" dirty="0" smtClean="0"/>
          </a:p>
          <a:p>
            <a:pPr marL="0" indent="0">
              <a:buNone/>
            </a:pPr>
            <a:r>
              <a:rPr lang="ja-JP" altLang="en-US" dirty="0" smtClean="0"/>
              <a:t>○岡村ら「親からの独立過程の当初、青年は友人との感覚の共有によって親に代わる同一化の対象を得、その後青年期が</a:t>
            </a:r>
            <a:r>
              <a:rPr lang="ja-JP" altLang="en-US" dirty="0"/>
              <a:t>進</a:t>
            </a:r>
            <a:r>
              <a:rPr lang="ja-JP" altLang="en-US" dirty="0" smtClean="0"/>
              <a:t>むと自分なりの意識が出てきて友人と同じでない自分なりの選択」</a:t>
            </a:r>
            <a:endParaRPr lang="en-US" altLang="ja-JP" dirty="0" smtClean="0"/>
          </a:p>
          <a:p>
            <a:pPr marL="0" indent="0">
              <a:buNone/>
            </a:pPr>
            <a:r>
              <a:rPr kumimoji="1" lang="ja-JP" altLang="en-US" dirty="0" smtClean="0"/>
              <a:t>○親しい友人とは信頼し安定した感情で友人関係を築いている</a:t>
            </a:r>
            <a:endParaRPr kumimoji="1" lang="en-US" altLang="ja-JP" dirty="0"/>
          </a:p>
          <a:p>
            <a:pPr marL="0" indent="0">
              <a:buNone/>
            </a:pPr>
            <a:endParaRPr lang="en-US" altLang="ja-JP" dirty="0" smtClean="0"/>
          </a:p>
          <a:p>
            <a:pPr marL="0" indent="0">
              <a:buNone/>
            </a:pPr>
            <a:endParaRPr kumimoji="1" lang="en-US" altLang="ja-JP" dirty="0" smtClean="0"/>
          </a:p>
          <a:p>
            <a:pPr marL="0" indent="0">
              <a:buNone/>
            </a:pPr>
            <a:r>
              <a:rPr lang="ja-JP" altLang="en-US" dirty="0"/>
              <a:t>　</a:t>
            </a:r>
            <a:endParaRPr kumimoji="1" lang="ja-JP" altLang="en-US" dirty="0"/>
          </a:p>
        </p:txBody>
      </p:sp>
    </p:spTree>
    <p:extLst>
      <p:ext uri="{BB962C8B-B14F-4D97-AF65-F5344CB8AC3E}">
        <p14:creationId xmlns:p14="http://schemas.microsoft.com/office/powerpoint/2010/main" val="15482709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２つの研究が示唆していること</a:t>
            </a:r>
            <a:r>
              <a:rPr kumimoji="1" lang="en-US" altLang="ja-JP" dirty="0" smtClean="0"/>
              <a:t/>
            </a:r>
            <a:br>
              <a:rPr kumimoji="1" lang="en-US" altLang="ja-JP" dirty="0" smtClean="0"/>
            </a:br>
            <a:r>
              <a:rPr lang="ja-JP" altLang="en-US" dirty="0" smtClean="0"/>
              <a:t>学業コンピテンス（意欲）が重要なのでは？</a:t>
            </a:r>
            <a:endParaRPr kumimoji="1" lang="ja-JP" altLang="en-US" dirty="0"/>
          </a:p>
        </p:txBody>
      </p:sp>
      <p:sp>
        <p:nvSpPr>
          <p:cNvPr id="3" name="コンテンツ プレースホルダー 2"/>
          <p:cNvSpPr>
            <a:spLocks noGrp="1"/>
          </p:cNvSpPr>
          <p:nvPr>
            <p:ph idx="1"/>
          </p:nvPr>
        </p:nvSpPr>
        <p:spPr>
          <a:xfrm>
            <a:off x="838200" y="1853293"/>
            <a:ext cx="10515600" cy="5004706"/>
          </a:xfrm>
        </p:spPr>
        <p:txBody>
          <a:bodyPr>
            <a:normAutofit/>
          </a:bodyPr>
          <a:lstStyle/>
          <a:p>
            <a:pPr marL="0" indent="0">
              <a:buNone/>
            </a:pPr>
            <a:r>
              <a:rPr lang="ja-JP" altLang="en-US" dirty="0"/>
              <a:t>❶</a:t>
            </a:r>
            <a:r>
              <a:rPr kumimoji="1" lang="ja-JP" altLang="en-US" dirty="0" smtClean="0"/>
              <a:t>学業への意欲が高い人は成績向上が見られる</a:t>
            </a:r>
            <a:endParaRPr kumimoji="1" lang="en-US" altLang="ja-JP" dirty="0" smtClean="0"/>
          </a:p>
          <a:p>
            <a:pPr marL="0" indent="0">
              <a:buNone/>
            </a:pPr>
            <a:endParaRPr lang="en-US" altLang="ja-JP" dirty="0"/>
          </a:p>
          <a:p>
            <a:pPr marL="0" indent="0">
              <a:buNone/>
            </a:pPr>
            <a:r>
              <a:rPr lang="ja-JP" altLang="en-US" dirty="0"/>
              <a:t>❷</a:t>
            </a:r>
            <a:r>
              <a:rPr kumimoji="1" lang="ja-JP" altLang="en-US" dirty="0" smtClean="0"/>
              <a:t>親しい友人とは信頼と安定した感情で結ばれる</a:t>
            </a:r>
            <a:endParaRPr kumimoji="1" lang="en-US" altLang="ja-JP" dirty="0" smtClean="0"/>
          </a:p>
          <a:p>
            <a:pPr marL="0" indent="0">
              <a:buNone/>
            </a:pPr>
            <a:r>
              <a:rPr lang="ja-JP" altLang="en-US" b="1" i="1" u="sng" dirty="0" smtClean="0">
                <a:effectLst>
                  <a:outerShdw blurRad="38100" dist="38100" dir="2700000" algn="tl">
                    <a:srgbClr val="000000">
                      <a:alpha val="43137"/>
                    </a:srgbClr>
                  </a:outerShdw>
                </a:effectLst>
              </a:rPr>
              <a:t>◎勉強したいという気持ちをどうのように支えるか？</a:t>
            </a:r>
            <a:endParaRPr lang="en-US" altLang="ja-JP" b="1" i="1" u="sng" dirty="0">
              <a:effectLst>
                <a:outerShdw blurRad="38100" dist="38100" dir="2700000" algn="tl">
                  <a:srgbClr val="000000">
                    <a:alpha val="43137"/>
                  </a:srgbClr>
                </a:outerShdw>
              </a:effectLst>
            </a:endParaRPr>
          </a:p>
          <a:p>
            <a:pPr marL="0" indent="0">
              <a:buNone/>
            </a:pPr>
            <a:r>
              <a:rPr kumimoji="1" lang="ja-JP" altLang="en-US" dirty="0" smtClean="0"/>
              <a:t>➡勉強したいという気持ち（意欲）：友人との安定的な関係と不可分なのではないか。</a:t>
            </a:r>
            <a:r>
              <a:rPr lang="ja-JP" altLang="en-US" dirty="0" smtClean="0"/>
              <a:t>（Ｈ</a:t>
            </a:r>
            <a:r>
              <a:rPr lang="en-US" altLang="ja-JP" dirty="0"/>
              <a:t>ay</a:t>
            </a:r>
            <a:r>
              <a:rPr lang="ja-JP" altLang="en-US" dirty="0"/>
              <a:t> </a:t>
            </a:r>
            <a:r>
              <a:rPr lang="ja-JP" altLang="en-US" dirty="0" smtClean="0"/>
              <a:t>は</a:t>
            </a:r>
            <a:r>
              <a:rPr lang="ja-JP" altLang="en-US" dirty="0"/>
              <a:t>、「学齢期初期の良い仲間関係の経験が</a:t>
            </a:r>
            <a:r>
              <a:rPr lang="ja-JP" altLang="en-US" dirty="0" smtClean="0"/>
              <a:t>、精神的</a:t>
            </a:r>
            <a:r>
              <a:rPr lang="ja-JP" altLang="en-US" dirty="0"/>
              <a:t>な健康度に大きな影響度を与える</a:t>
            </a:r>
            <a:r>
              <a:rPr lang="ja-JP" altLang="en-US" dirty="0" smtClean="0"/>
              <a:t>」）の</a:t>
            </a:r>
            <a:r>
              <a:rPr kumimoji="1" lang="ja-JP" altLang="en-US" dirty="0" smtClean="0"/>
              <a:t>ではないかと述べ、</a:t>
            </a:r>
            <a:r>
              <a:rPr lang="ja-JP" altLang="en-US" dirty="0" smtClean="0"/>
              <a:t>安定的な関係を作れる人は、より高い（あの人みたいになりたい）ものを目指そうとするので必然として成績に好影響を与えるのではないか</a:t>
            </a:r>
            <a:endParaRPr kumimoji="1" lang="en-US" altLang="ja-JP" dirty="0" smtClean="0"/>
          </a:p>
          <a:p>
            <a:pPr marL="0" indent="0">
              <a:buNone/>
            </a:pPr>
            <a:r>
              <a:rPr lang="ja-JP" altLang="en-US" dirty="0" smtClean="0"/>
              <a:t>◎ここからも</a:t>
            </a:r>
            <a:r>
              <a:rPr lang="en-US" altLang="ja-JP" dirty="0" smtClean="0"/>
              <a:t>BUDDY</a:t>
            </a:r>
            <a:r>
              <a:rPr lang="ja-JP" altLang="en-US" dirty="0" smtClean="0"/>
              <a:t>（ある種の</a:t>
            </a:r>
            <a:r>
              <a:rPr lang="en-US" altLang="ja-JP" dirty="0" smtClean="0"/>
              <a:t>『</a:t>
            </a:r>
            <a:r>
              <a:rPr lang="ja-JP" altLang="en-US" dirty="0" smtClean="0"/>
              <a:t>ロールモデル</a:t>
            </a:r>
            <a:r>
              <a:rPr lang="en-US" altLang="ja-JP" dirty="0" smtClean="0"/>
              <a:t>』</a:t>
            </a:r>
            <a:r>
              <a:rPr lang="ja-JP" altLang="en-US" dirty="0" smtClean="0"/>
              <a:t>）は意味があるのではないだろうか？</a:t>
            </a: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18872053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2822122" y="776061"/>
            <a:ext cx="6749142" cy="5927271"/>
          </a:xfrm>
        </p:spPr>
      </p:pic>
    </p:spTree>
    <p:extLst>
      <p:ext uri="{BB962C8B-B14F-4D97-AF65-F5344CB8AC3E}">
        <p14:creationId xmlns:p14="http://schemas.microsoft.com/office/powerpoint/2010/main" val="21388544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バディ・システムとは何か？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日本語では「相棒」とか「親友」とも呼ばれる</a:t>
            </a:r>
            <a:endParaRPr kumimoji="1" lang="en-US" altLang="ja-JP" dirty="0" smtClean="0"/>
          </a:p>
          <a:p>
            <a:r>
              <a:rPr lang="ja-JP" altLang="en-US" dirty="0"/>
              <a:t>元来</a:t>
            </a:r>
            <a:r>
              <a:rPr lang="ja-JP" altLang="en-US" dirty="0" smtClean="0"/>
              <a:t>は潜水士の訓練で用いられた（二人一組になってお互いの固い絆で危険を回避し、困難を乗り越える）</a:t>
            </a:r>
            <a:endParaRPr lang="en-US" altLang="ja-JP" dirty="0" smtClean="0"/>
          </a:p>
          <a:p>
            <a:r>
              <a:rPr kumimoji="1" lang="ja-JP" altLang="en-US" dirty="0" smtClean="0"/>
              <a:t>信頼と絆が仲間づくりにも大切</a:t>
            </a:r>
            <a:endParaRPr kumimoji="1" lang="en-US" altLang="ja-JP" dirty="0" smtClean="0"/>
          </a:p>
          <a:p>
            <a:r>
              <a:rPr lang="ja-JP" altLang="en-US" dirty="0"/>
              <a:t>二人</a:t>
            </a:r>
            <a:r>
              <a:rPr lang="ja-JP" altLang="en-US" dirty="0" smtClean="0"/>
              <a:t>にとって安心と安全な距離を取れることがバディの目指すところ</a:t>
            </a:r>
            <a:endParaRPr kumimoji="1" lang="ja-JP" altLang="en-US" dirty="0"/>
          </a:p>
        </p:txBody>
      </p:sp>
    </p:spTree>
    <p:extLst>
      <p:ext uri="{BB962C8B-B14F-4D97-AF65-F5344CB8AC3E}">
        <p14:creationId xmlns:p14="http://schemas.microsoft.com/office/powerpoint/2010/main" val="21259269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期待されること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Ｈ</a:t>
            </a:r>
            <a:r>
              <a:rPr kumimoji="1" lang="en-US" altLang="ja-JP" dirty="0" smtClean="0"/>
              <a:t>ay</a:t>
            </a:r>
            <a:r>
              <a:rPr kumimoji="1" lang="ja-JP" altLang="en-US" dirty="0" smtClean="0"/>
              <a:t> </a:t>
            </a:r>
            <a:r>
              <a:rPr kumimoji="1" lang="en-US" altLang="ja-JP" dirty="0" smtClean="0"/>
              <a:t>2004</a:t>
            </a:r>
            <a:r>
              <a:rPr kumimoji="1" lang="ja-JP" altLang="en-US" dirty="0" smtClean="0"/>
              <a:t>は、「学齢期初期の良い仲間関係の経験が、精神的な健康度に大きな影響度を与える」</a:t>
            </a:r>
            <a:endParaRPr kumimoji="1" lang="en-US" altLang="ja-JP" dirty="0" smtClean="0"/>
          </a:p>
          <a:p>
            <a:pPr marL="0" indent="0">
              <a:buNone/>
            </a:pPr>
            <a:r>
              <a:rPr lang="ja-JP" altLang="en-US" b="1" dirty="0" smtClean="0"/>
              <a:t>➡少々乱暴だが</a:t>
            </a:r>
            <a:r>
              <a:rPr lang="en-US" altLang="ja-JP" b="1" dirty="0" smtClean="0"/>
              <a:t>Hay</a:t>
            </a:r>
            <a:r>
              <a:rPr lang="ja-JP" altLang="en-US" b="1" dirty="0" smtClean="0"/>
              <a:t>　のいう「学齢期初期」を来</a:t>
            </a:r>
            <a:r>
              <a:rPr lang="en-US" altLang="ja-JP" b="1" dirty="0" smtClean="0"/>
              <a:t>『</a:t>
            </a:r>
            <a:r>
              <a:rPr lang="ja-JP" altLang="en-US" b="1" dirty="0" smtClean="0"/>
              <a:t>来日直後</a:t>
            </a:r>
            <a:r>
              <a:rPr lang="en-US" altLang="ja-JP" b="1" dirty="0" smtClean="0"/>
              <a:t>』</a:t>
            </a:r>
            <a:r>
              <a:rPr lang="ja-JP" altLang="en-US" b="1" dirty="0" smtClean="0"/>
              <a:t>と読み替えられるのではないか。</a:t>
            </a:r>
            <a:r>
              <a:rPr lang="ja-JP" altLang="en-US" b="1" dirty="0"/>
              <a:t>　</a:t>
            </a:r>
            <a:endParaRPr kumimoji="1" lang="en-US" altLang="ja-JP" b="1" dirty="0" smtClean="0"/>
          </a:p>
          <a:p>
            <a:r>
              <a:rPr lang="ja-JP" altLang="en-US" dirty="0" smtClean="0"/>
              <a:t>バディとの関係がうまくいけば、他の人との（同年代）仲間づくりにかかわってみようという動機になる</a:t>
            </a:r>
            <a:endParaRPr lang="en-US" altLang="ja-JP" dirty="0" smtClean="0"/>
          </a:p>
          <a:p>
            <a:r>
              <a:rPr kumimoji="1" lang="ja-JP" altLang="en-US" dirty="0" smtClean="0"/>
              <a:t>良い仲間関係の経験が長期的で精神的な健康への</a:t>
            </a:r>
            <a:r>
              <a:rPr kumimoji="1" lang="en-US" altLang="ja-JP" dirty="0" smtClean="0"/>
              <a:t>『</a:t>
            </a:r>
            <a:r>
              <a:rPr lang="ja-JP" altLang="en-US" dirty="0"/>
              <a:t>予防</a:t>
            </a:r>
            <a:r>
              <a:rPr lang="ja-JP" altLang="en-US" dirty="0" smtClean="0"/>
              <a:t>薬</a:t>
            </a:r>
            <a:r>
              <a:rPr lang="en-US" altLang="ja-JP" dirty="0" smtClean="0"/>
              <a:t>』</a:t>
            </a:r>
            <a:r>
              <a:rPr lang="ja-JP" altLang="en-US" dirty="0" smtClean="0"/>
              <a:t>として作用することへの期待</a:t>
            </a:r>
            <a:endParaRPr kumimoji="1" lang="ja-JP" altLang="en-US" dirty="0"/>
          </a:p>
        </p:txBody>
      </p:sp>
    </p:spTree>
    <p:extLst>
      <p:ext uri="{BB962C8B-B14F-4D97-AF65-F5344CB8AC3E}">
        <p14:creationId xmlns:p14="http://schemas.microsoft.com/office/powerpoint/2010/main" val="27445465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バディ・システムのねらい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❶仲間との継続的なかかわりを持てる「場」の提供</a:t>
            </a:r>
            <a:endParaRPr lang="en-US" altLang="ja-JP" dirty="0" smtClean="0"/>
          </a:p>
          <a:p>
            <a:pPr marL="0" indent="0">
              <a:buNone/>
            </a:pPr>
            <a:r>
              <a:rPr kumimoji="1" lang="ja-JP" altLang="en-US" dirty="0" smtClean="0"/>
              <a:t>❷仲間と相互作用を続けることで、新しい関係性を作っていくプロセスを経験できる（親友になることでは</a:t>
            </a:r>
            <a:r>
              <a:rPr lang="ja-JP" altLang="en-US" dirty="0" smtClean="0"/>
              <a:t>ない）</a:t>
            </a:r>
            <a:endParaRPr lang="en-US" altLang="ja-JP" dirty="0" smtClean="0"/>
          </a:p>
          <a:p>
            <a:pPr marL="0" indent="0">
              <a:buNone/>
            </a:pPr>
            <a:r>
              <a:rPr kumimoji="1" lang="ja-JP" altLang="en-US" dirty="0" smtClean="0"/>
              <a:t>❸仲間とうまくやっていくために、もともともっているコミュニケーションスキルを使ったり、新しいスキルを身につけることを促す</a:t>
            </a:r>
            <a:endParaRPr kumimoji="1" lang="en-US" altLang="ja-JP" dirty="0" smtClean="0"/>
          </a:p>
          <a:p>
            <a:pPr marL="0" indent="0">
              <a:buNone/>
            </a:pPr>
            <a:r>
              <a:rPr lang="ja-JP" altLang="en-US" dirty="0" smtClean="0"/>
              <a:t>❹仲間とかかわることについて自信を持てる</a:t>
            </a:r>
            <a:endParaRPr lang="en-US" altLang="ja-JP" dirty="0" smtClean="0"/>
          </a:p>
          <a:p>
            <a:pPr marL="0" indent="0">
              <a:buNone/>
            </a:pPr>
            <a:r>
              <a:rPr kumimoji="1" lang="ja-JP" altLang="en-US" dirty="0" smtClean="0"/>
              <a:t>❺仲間との良い経験を糧にして心の健康を支える役割の期待</a:t>
            </a:r>
            <a:endParaRPr kumimoji="1" lang="en-US" altLang="ja-JP" dirty="0" smtClean="0"/>
          </a:p>
        </p:txBody>
      </p:sp>
    </p:spTree>
    <p:extLst>
      <p:ext uri="{BB962C8B-B14F-4D97-AF65-F5344CB8AC3E}">
        <p14:creationId xmlns:p14="http://schemas.microsoft.com/office/powerpoint/2010/main" val="2374114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関係性の局面（フェーズ）</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kumimoji="1" lang="ja-JP" altLang="en-US" dirty="0" smtClean="0"/>
              <a:t>第一段階：バディと同じ場所で一定時間過ごすことができる。・・・・</a:t>
            </a:r>
            <a:endParaRPr kumimoji="1" lang="en-US" altLang="ja-JP" dirty="0" smtClean="0"/>
          </a:p>
          <a:p>
            <a:pPr marL="0" indent="0">
              <a:buNone/>
            </a:pPr>
            <a:endParaRPr lang="en-US" altLang="ja-JP" dirty="0"/>
          </a:p>
          <a:p>
            <a:pPr marL="0" indent="0">
              <a:buNone/>
            </a:pPr>
            <a:r>
              <a:rPr kumimoji="1" lang="ja-JP" altLang="en-US" dirty="0" smtClean="0"/>
              <a:t>第二段階・バディの行動を見ることや、近づく事が大幅に増える</a:t>
            </a:r>
            <a:endParaRPr kumimoji="1" lang="en-US" altLang="ja-JP" dirty="0" smtClean="0"/>
          </a:p>
          <a:p>
            <a:pPr marL="0" indent="0">
              <a:buNone/>
            </a:pPr>
            <a:endParaRPr lang="en-US" altLang="ja-JP" dirty="0"/>
          </a:p>
          <a:p>
            <a:pPr marL="0" indent="0">
              <a:buNone/>
            </a:pPr>
            <a:r>
              <a:rPr kumimoji="1" lang="ja-JP" altLang="en-US" dirty="0" smtClean="0"/>
              <a:t>第三段階：バディに向けられた発言や行動が、交互に続く</a:t>
            </a:r>
            <a:endParaRPr kumimoji="1" lang="en-US" altLang="ja-JP" dirty="0" smtClean="0"/>
          </a:p>
          <a:p>
            <a:pPr marL="0" indent="0">
              <a:buNone/>
            </a:pPr>
            <a:endParaRPr lang="en-US" altLang="ja-JP" dirty="0"/>
          </a:p>
          <a:p>
            <a:pPr marL="0" indent="0">
              <a:buNone/>
            </a:pPr>
            <a:r>
              <a:rPr kumimoji="1" lang="ja-JP" altLang="en-US" dirty="0" smtClean="0"/>
              <a:t>第四段階：遊びの内容が継続性や連続性がある（前回の続きをしようとする）</a:t>
            </a:r>
            <a:endParaRPr kumimoji="1" lang="en-US" altLang="ja-JP" dirty="0" smtClean="0"/>
          </a:p>
          <a:p>
            <a:pPr marL="0" indent="0">
              <a:buNone/>
            </a:pPr>
            <a:r>
              <a:rPr lang="ja-JP" altLang="en-US" dirty="0"/>
              <a:t>遊</a:t>
            </a:r>
            <a:r>
              <a:rPr lang="ja-JP" altLang="en-US" dirty="0" smtClean="0"/>
              <a:t>びの前に「今日は○○しましょう」と相談して決められる。それを実現できる</a:t>
            </a:r>
            <a:endParaRPr kumimoji="1" lang="ja-JP" altLang="en-US" dirty="0"/>
          </a:p>
        </p:txBody>
      </p:sp>
      <p:sp>
        <p:nvSpPr>
          <p:cNvPr id="4" name="下矢印 3"/>
          <p:cNvSpPr/>
          <p:nvPr/>
        </p:nvSpPr>
        <p:spPr>
          <a:xfrm>
            <a:off x="383721" y="1690688"/>
            <a:ext cx="522515" cy="43672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9206064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要した費用</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学生さんへの謝礼（３時間５０００円）</a:t>
            </a:r>
            <a:endParaRPr kumimoji="1" lang="en-US" altLang="ja-JP" dirty="0" smtClean="0"/>
          </a:p>
          <a:p>
            <a:pPr marL="0" indent="0">
              <a:buNone/>
            </a:pPr>
            <a:r>
              <a:rPr lang="ja-JP" altLang="en-US" dirty="0" smtClean="0"/>
              <a:t>交通費　実費</a:t>
            </a:r>
            <a:endParaRPr lang="en-US" altLang="ja-JP" dirty="0" smtClean="0"/>
          </a:p>
          <a:p>
            <a:pPr marL="0" indent="0">
              <a:buNone/>
            </a:pPr>
            <a:r>
              <a:rPr kumimoji="1" lang="ja-JP" altLang="en-US" dirty="0" smtClean="0"/>
              <a:t>飲食（軽微なもの）</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24759578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40632"/>
            <a:ext cx="10515600" cy="1325563"/>
          </a:xfrm>
        </p:spPr>
        <p:txBody>
          <a:bodyPr>
            <a:normAutofit fontScale="90000"/>
          </a:bodyPr>
          <a:lstStyle/>
          <a:p>
            <a:r>
              <a:rPr kumimoji="1" lang="ja-JP" altLang="en-US" dirty="0" smtClean="0"/>
              <a:t>ＢＵＤＤＹを取り入れようと考えた背景</a:t>
            </a:r>
            <a:r>
              <a:rPr kumimoji="1" lang="en-US" altLang="ja-JP" dirty="0" smtClean="0"/>
              <a:t/>
            </a:r>
            <a:br>
              <a:rPr kumimoji="1" lang="en-US" altLang="ja-JP" dirty="0" smtClean="0"/>
            </a:br>
            <a:r>
              <a:rPr lang="ja-JP" altLang="en-US" dirty="0" smtClean="0"/>
              <a:t>Ｔさん：１８歳（当時）女性　２０１８年７月入国</a:t>
            </a:r>
            <a:r>
              <a:rPr lang="en-US" altLang="ja-JP" dirty="0" smtClean="0"/>
              <a:t/>
            </a:r>
            <a:br>
              <a:rPr lang="en-US" altLang="ja-JP" dirty="0" smtClean="0"/>
            </a:br>
            <a:r>
              <a:rPr lang="ja-JP" altLang="en-US" dirty="0"/>
              <a:t>　</a:t>
            </a:r>
            <a:r>
              <a:rPr lang="ja-JP" altLang="en-US" dirty="0" smtClean="0"/>
              <a:t>　　　　居住：独居　　勤務の状況：特養での介護職　週６日（日本語学校終了後２８時間）　　</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lang="en-US" altLang="ja-JP" dirty="0" smtClean="0"/>
          </a:p>
          <a:p>
            <a:pPr marL="0" indent="0">
              <a:buNone/>
            </a:pPr>
            <a:r>
              <a:rPr lang="ja-JP" altLang="en-US" dirty="0" smtClean="0"/>
              <a:t>❶Ｔさん　◎引っ込み思案で自分の言いたいことを伝えることができな</a:t>
            </a:r>
            <a:endParaRPr lang="en-US" altLang="ja-JP" dirty="0" smtClean="0"/>
          </a:p>
          <a:p>
            <a:pPr marL="0" indent="0">
              <a:buNone/>
            </a:pPr>
            <a:r>
              <a:rPr lang="ja-JP" altLang="en-US" dirty="0"/>
              <a:t>　</a:t>
            </a:r>
            <a:r>
              <a:rPr lang="ja-JP" altLang="en-US" dirty="0" smtClean="0"/>
              <a:t>　　　　　　　</a:t>
            </a:r>
            <a:r>
              <a:rPr lang="ja-JP" altLang="en-US" dirty="0" err="1" smtClean="0"/>
              <a:t>い</a:t>
            </a:r>
            <a:endParaRPr lang="en-US" altLang="ja-JP" dirty="0" smtClean="0"/>
          </a:p>
          <a:p>
            <a:pPr marL="0" indent="0">
              <a:buNone/>
            </a:pPr>
            <a:r>
              <a:rPr kumimoji="1" lang="ja-JP" altLang="en-US" dirty="0"/>
              <a:t>　</a:t>
            </a:r>
            <a:r>
              <a:rPr kumimoji="1" lang="ja-JP" altLang="en-US" dirty="0" smtClean="0"/>
              <a:t>　　　　　◎よって、日本人との関係が困難</a:t>
            </a:r>
            <a:endParaRPr kumimoji="1" lang="en-US" altLang="ja-JP" dirty="0" smtClean="0"/>
          </a:p>
          <a:p>
            <a:pPr marL="0" indent="0">
              <a:buNone/>
            </a:pPr>
            <a:r>
              <a:rPr lang="ja-JP" altLang="en-US" dirty="0"/>
              <a:t>　</a:t>
            </a:r>
            <a:r>
              <a:rPr lang="ja-JP" altLang="en-US" dirty="0" smtClean="0"/>
              <a:t>　　　　　◎このような中で本人は「ベトナムに帰国したい」と周囲に漏</a:t>
            </a:r>
            <a:endParaRPr lang="en-US" altLang="ja-JP" dirty="0" smtClean="0"/>
          </a:p>
          <a:p>
            <a:pPr marL="0" indent="0">
              <a:buNone/>
            </a:pPr>
            <a:r>
              <a:rPr lang="ja-JP" altLang="en-US" dirty="0"/>
              <a:t>　</a:t>
            </a:r>
            <a:r>
              <a:rPr lang="ja-JP" altLang="en-US" dirty="0" smtClean="0"/>
              <a:t>　　　　　　らし始める</a:t>
            </a:r>
            <a:endParaRPr lang="en-US" altLang="ja-JP" dirty="0"/>
          </a:p>
          <a:p>
            <a:pPr marL="0" indent="0">
              <a:buNone/>
            </a:pPr>
            <a:r>
              <a:rPr kumimoji="1" lang="ja-JP" altLang="en-US" sz="8000" dirty="0" smtClean="0"/>
              <a:t>➡孤立化の懸念</a:t>
            </a:r>
            <a:endParaRPr kumimoji="1" lang="ja-JP" altLang="en-US" sz="8000" dirty="0"/>
          </a:p>
        </p:txBody>
      </p:sp>
    </p:spTree>
    <p:extLst>
      <p:ext uri="{BB962C8B-B14F-4D97-AF65-F5344CB8AC3E}">
        <p14:creationId xmlns:p14="http://schemas.microsoft.com/office/powerpoint/2010/main" val="26945686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smtClean="0"/>
              <a:t/>
            </a:r>
            <a:br>
              <a:rPr kumimoji="1" lang="en-US" altLang="ja-JP" dirty="0" smtClean="0"/>
            </a:br>
            <a:r>
              <a:rPr lang="en-US" altLang="ja-JP" dirty="0"/>
              <a:t/>
            </a:r>
            <a:br>
              <a:rPr lang="en-US" altLang="ja-JP" dirty="0"/>
            </a:br>
            <a:r>
              <a:rPr lang="en-US" altLang="ja-JP" dirty="0" smtClean="0"/>
              <a:t/>
            </a:r>
            <a:br>
              <a:rPr lang="en-US" altLang="ja-JP" dirty="0" smtClean="0"/>
            </a:b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BUDDY</a:t>
            </a:r>
            <a:r>
              <a:rPr kumimoji="1" lang="ja-JP" altLang="en-US" dirty="0" smtClean="0"/>
              <a:t>報告　発表者　西、各務、タン</a:t>
            </a:r>
            <a:endParaRPr kumimoji="1" lang="ja-JP" altLang="en-US" dirty="0"/>
          </a:p>
        </p:txBody>
      </p:sp>
      <p:sp>
        <p:nvSpPr>
          <p:cNvPr id="4" name="テキスト ボックス 3"/>
          <p:cNvSpPr txBox="1"/>
          <p:nvPr/>
        </p:nvSpPr>
        <p:spPr>
          <a:xfrm>
            <a:off x="1779404" y="6194731"/>
            <a:ext cx="1517445" cy="369332"/>
          </a:xfrm>
          <a:prstGeom prst="rect">
            <a:avLst/>
          </a:prstGeom>
          <a:noFill/>
        </p:spPr>
        <p:txBody>
          <a:bodyPr wrap="square" rtlCol="0">
            <a:spAutoFit/>
          </a:bodyPr>
          <a:lstStyle/>
          <a:p>
            <a:r>
              <a:rPr lang="en-US" altLang="ja-JP" dirty="0"/>
              <a:t>2018/03/08</a:t>
            </a:r>
            <a:endParaRPr lang="ja-JP" altLang="en-US" dirty="0"/>
          </a:p>
        </p:txBody>
      </p:sp>
      <p:sp>
        <p:nvSpPr>
          <p:cNvPr id="5" name="テキスト ボックス 4"/>
          <p:cNvSpPr txBox="1"/>
          <p:nvPr/>
        </p:nvSpPr>
        <p:spPr>
          <a:xfrm>
            <a:off x="8229600" y="6333067"/>
            <a:ext cx="184666" cy="369332"/>
          </a:xfrm>
          <a:prstGeom prst="rect">
            <a:avLst/>
          </a:prstGeom>
          <a:noFill/>
        </p:spPr>
        <p:txBody>
          <a:bodyPr wrap="none" rtlCol="0">
            <a:spAutoFit/>
          </a:bodyPr>
          <a:lstStyle/>
          <a:p>
            <a:endParaRPr lang="ja-JP" altLang="en-US" dirty="0"/>
          </a:p>
        </p:txBody>
      </p:sp>
    </p:spTree>
    <p:extLst>
      <p:ext uri="{BB962C8B-B14F-4D97-AF65-F5344CB8AC3E}">
        <p14:creationId xmlns:p14="http://schemas.microsoft.com/office/powerpoint/2010/main" val="38621462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pPr marL="0" indent="0">
              <a:buNone/>
            </a:pPr>
            <a:r>
              <a:rPr kumimoji="1" lang="ja-JP" altLang="en-US" sz="6600" dirty="0" smtClean="0"/>
              <a:t>❷孤立化を回避し、人々との安定した生活が築け、日本語力に好影響</a:t>
            </a:r>
            <a:r>
              <a:rPr lang="ja-JP" altLang="en-US" sz="6600" dirty="0" smtClean="0"/>
              <a:t>を与える方法の模索</a:t>
            </a:r>
            <a:endParaRPr kumimoji="1" lang="ja-JP" altLang="en-US" sz="6600" dirty="0"/>
          </a:p>
        </p:txBody>
      </p:sp>
    </p:spTree>
    <p:extLst>
      <p:ext uri="{BB962C8B-B14F-4D97-AF65-F5344CB8AC3E}">
        <p14:creationId xmlns:p14="http://schemas.microsoft.com/office/powerpoint/2010/main" val="36631608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ベルギー　メヘレン</a:t>
            </a:r>
            <a:r>
              <a:rPr kumimoji="1" lang="en-US" altLang="ja-JP" dirty="0" smtClean="0"/>
              <a:t/>
            </a:r>
            <a:br>
              <a:rPr kumimoji="1" lang="en-US" altLang="ja-JP" dirty="0" smtClean="0"/>
            </a:br>
            <a:r>
              <a:rPr lang="ja-JP" altLang="en-US" dirty="0"/>
              <a:t>移民</a:t>
            </a:r>
            <a:r>
              <a:rPr lang="ja-JP" altLang="en-US" dirty="0" smtClean="0"/>
              <a:t>をめぐり分断が起こっていた</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0" y="2286794"/>
            <a:ext cx="6096000" cy="3429000"/>
          </a:xfrm>
        </p:spPr>
      </p:pic>
    </p:spTree>
    <p:extLst>
      <p:ext uri="{BB962C8B-B14F-4D97-AF65-F5344CB8AC3E}">
        <p14:creationId xmlns:p14="http://schemas.microsoft.com/office/powerpoint/2010/main" val="1387265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分</a:t>
            </a:r>
            <a:r>
              <a:rPr lang="ja-JP" altLang="en-US" dirty="0"/>
              <a:t>断</a:t>
            </a:r>
            <a:r>
              <a:rPr lang="ja-JP" altLang="en-US" dirty="0" smtClean="0"/>
              <a:t>の町に新しい市長が誕生</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0" y="2286794"/>
            <a:ext cx="6096000" cy="3429000"/>
          </a:xfrm>
        </p:spPr>
      </p:pic>
    </p:spTree>
    <p:extLst>
      <p:ext uri="{BB962C8B-B14F-4D97-AF65-F5344CB8AC3E}">
        <p14:creationId xmlns:p14="http://schemas.microsoft.com/office/powerpoint/2010/main" val="41531808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b="1" dirty="0" smtClean="0">
                <a:effectLst/>
              </a:rPr>
              <a:t>ソーメルス市長はどうやって街を変えたのか？</a:t>
            </a:r>
            <a:r>
              <a:rPr lang="en-US" altLang="ja-JP" b="1" dirty="0" smtClean="0">
                <a:effectLst/>
              </a:rPr>
              <a:t/>
            </a:r>
            <a:br>
              <a:rPr lang="en-US" altLang="ja-JP" b="1" dirty="0" smtClean="0">
                <a:effectLst/>
              </a:rPr>
            </a:b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１）治安対策</a:t>
            </a:r>
            <a:endParaRPr lang="en-US" altLang="ja-JP" dirty="0" smtClean="0"/>
          </a:p>
          <a:p>
            <a:pPr marL="0" indent="0">
              <a:buNone/>
            </a:pPr>
            <a:endParaRPr lang="en-US" altLang="ja-JP" dirty="0"/>
          </a:p>
          <a:p>
            <a:pPr marL="0" indent="0">
              <a:buNone/>
            </a:pPr>
            <a:r>
              <a:rPr lang="ja-JP" altLang="en-US" dirty="0" smtClean="0"/>
              <a:t>２）街をイノベーション</a:t>
            </a:r>
            <a:endParaRPr lang="en-US" altLang="ja-JP" dirty="0" smtClean="0"/>
          </a:p>
          <a:p>
            <a:pPr marL="0" indent="0">
              <a:buNone/>
            </a:pPr>
            <a:endParaRPr lang="en-US" altLang="ja-JP" dirty="0"/>
          </a:p>
          <a:p>
            <a:pPr marL="0" indent="0">
              <a:buNone/>
            </a:pPr>
            <a:r>
              <a:rPr lang="ja-JP" altLang="en-US" dirty="0" smtClean="0"/>
              <a:t>そして・・・</a:t>
            </a:r>
            <a:endParaRPr lang="en-US" altLang="ja-JP" dirty="0" smtClean="0"/>
          </a:p>
          <a:p>
            <a:pPr marL="0" indent="0">
              <a:buNone/>
            </a:pPr>
            <a:r>
              <a:rPr lang="ja-JP" altLang="en-US" dirty="0" smtClean="0"/>
              <a:t>ＢＵＤＤＹという仕組み</a:t>
            </a:r>
            <a:endParaRPr kumimoji="1" lang="ja-JP" altLang="en-US" dirty="0"/>
          </a:p>
        </p:txBody>
      </p:sp>
    </p:spTree>
    <p:extLst>
      <p:ext uri="{BB962C8B-B14F-4D97-AF65-F5344CB8AC3E}">
        <p14:creationId xmlns:p14="http://schemas.microsoft.com/office/powerpoint/2010/main" val="6869210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smtClean="0">
                <a:effectLst/>
              </a:rPr>
              <a:t>3</a:t>
            </a:r>
            <a:r>
              <a:rPr lang="ja-JP" altLang="en-US" b="1" dirty="0" smtClean="0">
                <a:effectLst/>
              </a:rPr>
              <a:t>）孤立化を防ぐ</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en-US" dirty="0" smtClean="0">
                <a:effectLst/>
              </a:rPr>
              <a:t/>
            </a:r>
            <a:br>
              <a:rPr lang="ja-JP" altLang="en-US" dirty="0" smtClean="0">
                <a:effectLst/>
              </a:rPr>
            </a:br>
            <a:r>
              <a:rPr lang="ja-JP" altLang="en-US" dirty="0" smtClean="0">
                <a:effectLst/>
              </a:rPr>
              <a:t>ソーメルス市長は治安対策とともに、移民対策も進めました。移民は新しい土地に来ると、閉ざされた地域に固まって住み孤立しがちです。移民の孤立化を防ぎ社会に溶け込んでもらうため、２０１２年に始めた政策が「バディ制度」です。バディは英語で相棒を意味します。</a:t>
            </a:r>
            <a:br>
              <a:rPr lang="ja-JP" altLang="en-US" dirty="0" smtClean="0">
                <a:effectLst/>
              </a:rPr>
            </a:br>
            <a:r>
              <a:rPr lang="ja-JP" altLang="en-US" dirty="0" smtClean="0">
                <a:effectLst/>
              </a:rPr>
              <a:t/>
            </a:r>
            <a:br>
              <a:rPr lang="ja-JP" altLang="en-US" dirty="0" smtClean="0">
                <a:effectLst/>
              </a:rPr>
            </a:br>
            <a:r>
              <a:rPr lang="ja-JP" altLang="en-US" dirty="0" smtClean="0">
                <a:effectLst/>
              </a:rPr>
              <a:t>この制度では、この街に新しく住み始めた</a:t>
            </a:r>
            <a:r>
              <a:rPr lang="ja-JP" altLang="en-US" sz="3900" b="1" dirty="0" smtClean="0">
                <a:effectLst/>
              </a:rPr>
              <a:t>移民が、地元の住民と１対１でペアになり、月に数回会って一緒に過ごします。現地で話されているオランダ語でコミュニケーションしながら、街を案内してもらったり、家族や子どもがいれば一緒に出かけたり、互いの国の料理を作り合ったりします。</a:t>
            </a:r>
            <a:br>
              <a:rPr lang="ja-JP" altLang="en-US" sz="3900" b="1" dirty="0" smtClean="0">
                <a:effectLst/>
              </a:rPr>
            </a:br>
            <a:r>
              <a:rPr lang="ja-JP" altLang="en-US" sz="3900" b="1" dirty="0" smtClean="0">
                <a:effectLst/>
              </a:rPr>
              <a:t/>
            </a:r>
            <a:br>
              <a:rPr lang="ja-JP" altLang="en-US" sz="3900" b="1" dirty="0" smtClean="0">
                <a:effectLst/>
              </a:rPr>
            </a:br>
            <a:r>
              <a:rPr lang="ja-JP" altLang="en-US" dirty="0" smtClean="0">
                <a:effectLst/>
              </a:rPr>
              <a:t>バディは市が主導して決めます。制度への参加を希望する移民とボランティアの住民のそれぞれに聞き取り調査を行ったうえで、</a:t>
            </a:r>
            <a:r>
              <a:rPr lang="ja-JP" altLang="en-US" sz="4600" b="1" i="1" u="sng" dirty="0" smtClean="0">
                <a:solidFill>
                  <a:srgbClr val="FF0000"/>
                </a:solidFill>
                <a:effectLst>
                  <a:outerShdw blurRad="38100" dist="38100" dir="2700000" algn="tl">
                    <a:srgbClr val="000000">
                      <a:alpha val="43137"/>
                    </a:srgbClr>
                  </a:outerShdw>
                </a:effectLst>
              </a:rPr>
              <a:t>相性がよさそうな２人をバディ</a:t>
            </a:r>
            <a:r>
              <a:rPr lang="ja-JP" altLang="en-US" dirty="0" smtClean="0">
                <a:effectLst/>
              </a:rPr>
              <a:t>にし、半年間の交流を進めてもらうのです。 </a:t>
            </a:r>
            <a:endParaRPr kumimoji="1" lang="ja-JP" altLang="en-US" dirty="0"/>
          </a:p>
        </p:txBody>
      </p:sp>
    </p:spTree>
    <p:extLst>
      <p:ext uri="{BB962C8B-B14F-4D97-AF65-F5344CB8AC3E}">
        <p14:creationId xmlns:p14="http://schemas.microsoft.com/office/powerpoint/2010/main" val="27761423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effectLst/>
              </a:rPr>
              <a:t>バディ制度で理解が進んだ２人</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effectLst/>
              </a:rPr>
              <a:t>ブラウニンクスさんとバディになってからは、同じ年頃の子どもが２人いるブラウニンクスさんの一家と家族ぐるみのつきあいをするようになりました。子どもの学校の手続きや医療機関の利用のしかたなどで相談ができる相手が身近にいたことで、安心して街での生活のスタートを切れたと言います。</a:t>
            </a:r>
            <a:br>
              <a:rPr lang="ja-JP" altLang="en-US" dirty="0" smtClean="0">
                <a:effectLst/>
              </a:rPr>
            </a:br>
            <a:r>
              <a:rPr lang="ja-JP" altLang="en-US" dirty="0" smtClean="0">
                <a:effectLst/>
              </a:rPr>
              <a:t/>
            </a:r>
            <a:br>
              <a:rPr lang="ja-JP" altLang="en-US" dirty="0" smtClean="0">
                <a:effectLst/>
              </a:rPr>
            </a:br>
            <a:r>
              <a:rPr lang="ja-JP" altLang="en-US" dirty="0" smtClean="0">
                <a:effectLst/>
              </a:rPr>
              <a:t>ハリルさんは、シリアの首都ダマスカスで土木技師として働いていました。</a:t>
            </a:r>
            <a:r>
              <a:rPr lang="ja-JP" altLang="en-US" b="1" u="sng" dirty="0" smtClean="0">
                <a:effectLst>
                  <a:outerShdw blurRad="38100" dist="38100" dir="2700000" algn="tl">
                    <a:srgbClr val="000000">
                      <a:alpha val="43137"/>
                    </a:srgbClr>
                  </a:outerShdw>
                </a:effectLst>
              </a:rPr>
              <a:t>ブラウニンクスさんとの会話を通じてオランダ語が急速に上達</a:t>
            </a:r>
            <a:r>
              <a:rPr lang="ja-JP" altLang="en-US" dirty="0" smtClean="0">
                <a:effectLst/>
              </a:rPr>
              <a:t>したこともあり</a:t>
            </a:r>
            <a:endParaRPr kumimoji="1" lang="ja-JP" altLang="en-US" dirty="0"/>
          </a:p>
        </p:txBody>
      </p:sp>
    </p:spTree>
    <p:extLst>
      <p:ext uri="{BB962C8B-B14F-4D97-AF65-F5344CB8AC3E}">
        <p14:creationId xmlns:p14="http://schemas.microsoft.com/office/powerpoint/2010/main" val="6994436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タンさんの例</a:t>
            </a:r>
            <a:endParaRPr kumimoji="1" lang="ja-JP" altLang="en-US" dirty="0"/>
          </a:p>
        </p:txBody>
      </p:sp>
      <p:graphicFrame>
        <p:nvGraphicFramePr>
          <p:cNvPr id="4" name="Chart 6"/>
          <p:cNvGraphicFramePr>
            <a:graphicFrameLocks noGrp="1"/>
          </p:cNvGraphicFramePr>
          <p:nvPr>
            <p:ph idx="1"/>
            <p:extLst>
              <p:ext uri="{D42A27DB-BD31-4B8C-83A1-F6EECF244321}">
                <p14:modId xmlns:p14="http://schemas.microsoft.com/office/powerpoint/2010/main" val="1778568680"/>
              </p:ext>
            </p:extLst>
          </p:nvPr>
        </p:nvGraphicFramePr>
        <p:xfrm>
          <a:off x="781050" y="1379765"/>
          <a:ext cx="10515600" cy="55891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802262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TotalTime>
  <Words>666</Words>
  <Application>Microsoft Office PowerPoint</Application>
  <PresentationFormat>ワイド画面</PresentationFormat>
  <Paragraphs>85</Paragraphs>
  <Slides>20</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ＭＳ Ｐゴシック</vt:lpstr>
      <vt:lpstr>Arial</vt:lpstr>
      <vt:lpstr>Calibri</vt:lpstr>
      <vt:lpstr>Calibri Light</vt:lpstr>
      <vt:lpstr>Office テーマ</vt:lpstr>
      <vt:lpstr>ＢＵＤＤＹ『成果』報告 私たちの共生社会づくりの ためのひとつの提案</vt:lpstr>
      <vt:lpstr>ＢＵＤＤＹを取り入れようと考えた背景 Ｔさん：１８歳（当時）女性　２０１８年７月入国 　　　　　居住：独居　　勤務の状況：特養での介護職　週６日（日本語学校終了後２８時間）　　</vt:lpstr>
      <vt:lpstr>PowerPoint プレゼンテーション</vt:lpstr>
      <vt:lpstr>ベルギー　メヘレン 移民をめぐり分断が起こっていた</vt:lpstr>
      <vt:lpstr>分断の町に新しい市長が誕生</vt:lpstr>
      <vt:lpstr>ソーメルス市長はどうやって街を変えたのか？ </vt:lpstr>
      <vt:lpstr>3）孤立化を防ぐ</vt:lpstr>
      <vt:lpstr>バディ制度で理解が進んだ２人</vt:lpstr>
      <vt:lpstr>タンさんの例</vt:lpstr>
      <vt:lpstr>      ＢＵＤＤＹ　システムとは何か ＝参考文献　藤野博他著　自閉スペクトラム　バディ・システムスタートブック　仲間づくりとコミュニケーションの支援（学苑社）２０１８年５月   ★バディシステムの先行研究：教育分野が多く、外国人への応用に関しては少ない </vt:lpstr>
      <vt:lpstr>BUDDYではないが・・・ 　　　　　　　　教育分野の先行研究から</vt:lpstr>
      <vt:lpstr>PowerPoint プレゼンテーション</vt:lpstr>
      <vt:lpstr>２つの研究が示唆していること 学業コンピテンス（意欲）が重要なのでは？</vt:lpstr>
      <vt:lpstr>PowerPoint プレゼンテーション</vt:lpstr>
      <vt:lpstr>バディ・システムとは何か？</vt:lpstr>
      <vt:lpstr>期待されること</vt:lpstr>
      <vt:lpstr>バディ・システムのねらい</vt:lpstr>
      <vt:lpstr>関係性の局面（フェーズ）</vt:lpstr>
      <vt:lpstr>要した費用</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ＢＵＤＤＹ『成果』報告 </dc:title>
  <dc:creator>西口 守</dc:creator>
  <cp:lastModifiedBy>西口 守</cp:lastModifiedBy>
  <cp:revision>32</cp:revision>
  <cp:lastPrinted>2019-03-07T15:30:00Z</cp:lastPrinted>
  <dcterms:created xsi:type="dcterms:W3CDTF">2019-02-11T02:41:37Z</dcterms:created>
  <dcterms:modified xsi:type="dcterms:W3CDTF">2019-03-08T02:22:17Z</dcterms:modified>
</cp:coreProperties>
</file>