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57" r:id="rId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0" d="100"/>
          <a:sy n="80" d="100"/>
        </p:scale>
        <p:origin x="100" y="-1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A7EC546-25DE-4019-9AA8-B38D3DD6A818}"/>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B1C8674-9AA0-490B-8460-EE3741F0DF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18ED0A64-4F32-418C-9537-C2CC3063A3C8}"/>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5" name="フッター プレースホルダー 4">
            <a:extLst>
              <a:ext uri="{FF2B5EF4-FFF2-40B4-BE49-F238E27FC236}">
                <a16:creationId xmlns:a16="http://schemas.microsoft.com/office/drawing/2014/main" id="{4F77E498-0EFB-459C-8AD7-44A167B08FA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5135A20-AA46-463D-9E0E-41A4D11CB681}"/>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2904937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68F593-8FF3-4B13-B63F-6794A43F3DDA}"/>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658F5C6-6997-464B-9E01-22A32C876B5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3EBEC74-18CB-43DA-923C-97C2E6EEFD76}"/>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5" name="フッター プレースホルダー 4">
            <a:extLst>
              <a:ext uri="{FF2B5EF4-FFF2-40B4-BE49-F238E27FC236}">
                <a16:creationId xmlns:a16="http://schemas.microsoft.com/office/drawing/2014/main" id="{1FA4D49A-CBDB-4793-A876-99675785103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B554865-C66E-4008-BE2E-4ED2115FC8C7}"/>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1140611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8CB5208F-8A23-4AF5-87DE-4A099EE14FD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C12A6D9-7F02-4A2D-A3F2-BCA7F2A02AE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5F2A36A-5AB7-44B1-A87A-E75E8A2FB590}"/>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5" name="フッター プレースホルダー 4">
            <a:extLst>
              <a:ext uri="{FF2B5EF4-FFF2-40B4-BE49-F238E27FC236}">
                <a16:creationId xmlns:a16="http://schemas.microsoft.com/office/drawing/2014/main" id="{C810776C-3862-4AC7-9656-4530FF3F23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B310DDD-E376-4538-8AA0-A1E147B71613}"/>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38759879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6ED50E-AC01-4B9F-9E64-058BDA20CE8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4675827-70B8-49EE-BA4D-5DABFE5E0DC8}"/>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8ACCC3B-D47D-405F-BE40-BF339B4C5C9D}"/>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5" name="フッター プレースホルダー 4">
            <a:extLst>
              <a:ext uri="{FF2B5EF4-FFF2-40B4-BE49-F238E27FC236}">
                <a16:creationId xmlns:a16="http://schemas.microsoft.com/office/drawing/2014/main" id="{812483CE-1ECD-4A21-A231-609B29F7A76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DB075BB-CD90-4C9C-986E-57295FD4BD88}"/>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1708063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77799D-57BB-4832-A836-7090D187F86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CBA2C88-E5FB-42FF-B94E-BB3B17DE4F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04BCD47-143D-470D-B576-5EF9BC01EAE9}"/>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5" name="フッター プレースホルダー 4">
            <a:extLst>
              <a:ext uri="{FF2B5EF4-FFF2-40B4-BE49-F238E27FC236}">
                <a16:creationId xmlns:a16="http://schemas.microsoft.com/office/drawing/2014/main" id="{EA37B9AD-D23A-4B9E-BDD6-2A21FFDBBCF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70371FC-AD0A-4F79-A31F-8A9117380C7F}"/>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4037004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2B6F2D-BA86-46C5-A6DB-8F0E86AD3F6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F05C119-EB5B-42CA-BE6C-FD23E301DE9C}"/>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85C7D27F-85E4-4058-B16E-BCBD54245B2F}"/>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6E5487DC-ABF2-4207-82EE-2E4A0F731E5B}"/>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6" name="フッター プレースホルダー 5">
            <a:extLst>
              <a:ext uri="{FF2B5EF4-FFF2-40B4-BE49-F238E27FC236}">
                <a16:creationId xmlns:a16="http://schemas.microsoft.com/office/drawing/2014/main" id="{8E41CC49-08D3-45F7-B7AF-B8150C2D8E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7C1B075-A964-46C1-A9D7-B74CB1F8632C}"/>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30775510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0192F4-4595-4707-8742-EE07B1061A5A}"/>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59F8C94-B440-4C92-8900-C1BE9ECA568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7AB462E-8189-4F9E-859E-C72DF7B01565}"/>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972DE4D4-6B77-4FF6-A3C1-C6EBF4454E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1BBEE629-C9EB-4206-8255-B4DA7A87962F}"/>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0EE5330-C77D-4582-A266-F92BB40A016E}"/>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8" name="フッター プレースホルダー 7">
            <a:extLst>
              <a:ext uri="{FF2B5EF4-FFF2-40B4-BE49-F238E27FC236}">
                <a16:creationId xmlns:a16="http://schemas.microsoft.com/office/drawing/2014/main" id="{B2C9E73D-BF06-496F-B99F-2039CC20C4B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C0184F32-07BD-498E-801A-7305BBF057C5}"/>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388579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02915F-7896-4F4C-A4F9-1BE86A418B8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C6E32EA0-F531-4174-9858-7EC01B69E9E5}"/>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4" name="フッター プレースホルダー 3">
            <a:extLst>
              <a:ext uri="{FF2B5EF4-FFF2-40B4-BE49-F238E27FC236}">
                <a16:creationId xmlns:a16="http://schemas.microsoft.com/office/drawing/2014/main" id="{D52CED3B-45F7-4544-A4A0-9E69171D4AD4}"/>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EBF24E9-94F9-4F98-B778-0DBD783C8F46}"/>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3172727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5C28FA9-F4A7-4BE2-BFF3-C4607A2FD51B}"/>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3" name="フッター プレースホルダー 2">
            <a:extLst>
              <a:ext uri="{FF2B5EF4-FFF2-40B4-BE49-F238E27FC236}">
                <a16:creationId xmlns:a16="http://schemas.microsoft.com/office/drawing/2014/main" id="{BC204774-8F46-486F-B004-8D0423D682F7}"/>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2C7635D-DFA2-41F1-B7AF-FCF795338F09}"/>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1415207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E4D821-20AE-4AC8-9AD1-A54438321281}"/>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92CBB54-3F4D-4100-9D3A-3191EFE6A5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AA587565-3670-4307-B4B5-3AF0495560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C179BEE-86D9-4325-8A2A-E86203C8551B}"/>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6" name="フッター プレースホルダー 5">
            <a:extLst>
              <a:ext uri="{FF2B5EF4-FFF2-40B4-BE49-F238E27FC236}">
                <a16:creationId xmlns:a16="http://schemas.microsoft.com/office/drawing/2014/main" id="{E8C54069-EF33-4ADB-B70A-6164442E8EA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D8D8896-4E49-494C-B327-40A6A71957A8}"/>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2419731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1CCDF6A-9817-4491-AF0B-77384850260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CA857A1-0245-4A13-B5D2-F069EC564A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30C64CE2-063B-4104-8F7B-56E9FA364E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6C923FF0-A303-4100-9DBA-004FDD5309A7}"/>
              </a:ext>
            </a:extLst>
          </p:cNvPr>
          <p:cNvSpPr>
            <a:spLocks noGrp="1"/>
          </p:cNvSpPr>
          <p:nvPr>
            <p:ph type="dt" sz="half" idx="10"/>
          </p:nvPr>
        </p:nvSpPr>
        <p:spPr/>
        <p:txBody>
          <a:bodyPr/>
          <a:lstStyle/>
          <a:p>
            <a:fld id="{6446213F-765C-4B28-B8ED-D7B8DD9A1867}" type="datetimeFigureOut">
              <a:rPr kumimoji="1" lang="ja-JP" altLang="en-US" smtClean="0"/>
              <a:t>2019/3/12</a:t>
            </a:fld>
            <a:endParaRPr kumimoji="1" lang="ja-JP" altLang="en-US"/>
          </a:p>
        </p:txBody>
      </p:sp>
      <p:sp>
        <p:nvSpPr>
          <p:cNvPr id="6" name="フッター プレースホルダー 5">
            <a:extLst>
              <a:ext uri="{FF2B5EF4-FFF2-40B4-BE49-F238E27FC236}">
                <a16:creationId xmlns:a16="http://schemas.microsoft.com/office/drawing/2014/main" id="{D63FDF6C-BC33-4326-A920-9626E05FEE7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BC0D0A0-1FB3-434B-91AB-F2D43C734D69}"/>
              </a:ext>
            </a:extLst>
          </p:cNvPr>
          <p:cNvSpPr>
            <a:spLocks noGrp="1"/>
          </p:cNvSpPr>
          <p:nvPr>
            <p:ph type="sldNum" sz="quarter" idx="12"/>
          </p:nvPr>
        </p:nvSpPr>
        <p:spPr/>
        <p:txBody>
          <a:body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2051538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7B31EEE-B953-4A58-96E1-5380A50307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47A9843-EDD3-41E0-8815-F46EAB8CE8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6451103-AF18-4F49-B0F1-DBC04A281D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6213F-765C-4B28-B8ED-D7B8DD9A1867}" type="datetimeFigureOut">
              <a:rPr kumimoji="1" lang="ja-JP" altLang="en-US" smtClean="0"/>
              <a:t>2019/3/12</a:t>
            </a:fld>
            <a:endParaRPr kumimoji="1" lang="ja-JP" altLang="en-US"/>
          </a:p>
        </p:txBody>
      </p:sp>
      <p:sp>
        <p:nvSpPr>
          <p:cNvPr id="5" name="フッター プレースホルダー 4">
            <a:extLst>
              <a:ext uri="{FF2B5EF4-FFF2-40B4-BE49-F238E27FC236}">
                <a16:creationId xmlns:a16="http://schemas.microsoft.com/office/drawing/2014/main" id="{7A5C230E-137D-4A51-B578-5F7AD9CFF8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EFED16D-3B0E-4A51-A1D7-2EBE47C6C3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23B1E0-7355-47B7-A5B9-C1D7C602005A}" type="slidenum">
              <a:rPr kumimoji="1" lang="ja-JP" altLang="en-US" smtClean="0"/>
              <a:t>‹#›</a:t>
            </a:fld>
            <a:endParaRPr kumimoji="1" lang="ja-JP" altLang="en-US"/>
          </a:p>
        </p:txBody>
      </p:sp>
    </p:spTree>
    <p:extLst>
      <p:ext uri="{BB962C8B-B14F-4D97-AF65-F5344CB8AC3E}">
        <p14:creationId xmlns:p14="http://schemas.microsoft.com/office/powerpoint/2010/main" val="514547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3A057B-42A4-41C4-80AA-38F923E78346}"/>
              </a:ext>
            </a:extLst>
          </p:cNvPr>
          <p:cNvSpPr>
            <a:spLocks noGrp="1"/>
          </p:cNvSpPr>
          <p:nvPr>
            <p:ph type="ctrTitle"/>
          </p:nvPr>
        </p:nvSpPr>
        <p:spPr/>
        <p:txBody>
          <a:bodyPr>
            <a:normAutofit fontScale="90000"/>
          </a:bodyPr>
          <a:lstStyle/>
          <a:p>
            <a:r>
              <a:rPr lang="ja-JP" altLang="en-US" dirty="0"/>
              <a:t>日本介護留学を経て</a:t>
            </a:r>
            <a:br>
              <a:rPr lang="en-US" altLang="ja-JP" dirty="0"/>
            </a:br>
            <a:r>
              <a:rPr lang="ja-JP" altLang="en-US" dirty="0"/>
              <a:t>介護福祉士になり就労する</a:t>
            </a:r>
            <a:br>
              <a:rPr lang="en-US" altLang="ja-JP" dirty="0"/>
            </a:br>
            <a:r>
              <a:rPr lang="ja-JP" altLang="en-US" dirty="0"/>
              <a:t>プログラム</a:t>
            </a:r>
            <a:endParaRPr kumimoji="1" lang="ja-JP" altLang="en-US" dirty="0"/>
          </a:p>
        </p:txBody>
      </p:sp>
      <p:sp>
        <p:nvSpPr>
          <p:cNvPr id="3" name="字幕 2">
            <a:extLst>
              <a:ext uri="{FF2B5EF4-FFF2-40B4-BE49-F238E27FC236}">
                <a16:creationId xmlns:a16="http://schemas.microsoft.com/office/drawing/2014/main" id="{7BABBD5E-1960-4B61-B14E-1D4B13E41C61}"/>
              </a:ext>
            </a:extLst>
          </p:cNvPr>
          <p:cNvSpPr>
            <a:spLocks noGrp="1"/>
          </p:cNvSpPr>
          <p:nvPr>
            <p:ph type="subTitle" idx="1"/>
          </p:nvPr>
        </p:nvSpPr>
        <p:spPr/>
        <p:txBody>
          <a:bodyPr/>
          <a:lstStyle/>
          <a:p>
            <a:r>
              <a:rPr kumimoji="1" lang="en-US" altLang="ja-JP" dirty="0"/>
              <a:t>NPO</a:t>
            </a:r>
            <a:r>
              <a:rPr kumimoji="1" lang="ja-JP" altLang="en-US" dirty="0"/>
              <a:t>法人ひとりとみんな</a:t>
            </a:r>
          </a:p>
        </p:txBody>
      </p:sp>
    </p:spTree>
    <p:extLst>
      <p:ext uri="{BB962C8B-B14F-4D97-AF65-F5344CB8AC3E}">
        <p14:creationId xmlns:p14="http://schemas.microsoft.com/office/powerpoint/2010/main" val="1626410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954315-C8CB-4EA5-93E0-F8897A0C9FC2}"/>
              </a:ext>
            </a:extLst>
          </p:cNvPr>
          <p:cNvSpPr>
            <a:spLocks noGrp="1"/>
          </p:cNvSpPr>
          <p:nvPr>
            <p:ph type="title"/>
          </p:nvPr>
        </p:nvSpPr>
        <p:spPr/>
        <p:txBody>
          <a:bodyPr/>
          <a:lstStyle/>
          <a:p>
            <a:r>
              <a:rPr kumimoji="1" lang="ja-JP" altLang="en-US" dirty="0"/>
              <a:t>プログラム</a:t>
            </a:r>
            <a:r>
              <a:rPr lang="ja-JP" altLang="en-US" dirty="0"/>
              <a:t>の概要</a:t>
            </a:r>
            <a:endParaRPr kumimoji="1" lang="ja-JP" altLang="en-US" dirty="0"/>
          </a:p>
        </p:txBody>
      </p:sp>
      <p:sp>
        <p:nvSpPr>
          <p:cNvPr id="3" name="コンテンツ プレースホルダー 2">
            <a:extLst>
              <a:ext uri="{FF2B5EF4-FFF2-40B4-BE49-F238E27FC236}">
                <a16:creationId xmlns:a16="http://schemas.microsoft.com/office/drawing/2014/main" id="{2819529E-066B-4B98-A545-55626F267C6B}"/>
              </a:ext>
            </a:extLst>
          </p:cNvPr>
          <p:cNvSpPr>
            <a:spLocks noGrp="1"/>
          </p:cNvSpPr>
          <p:nvPr>
            <p:ph idx="1"/>
          </p:nvPr>
        </p:nvSpPr>
        <p:spPr/>
        <p:txBody>
          <a:bodyPr>
            <a:normAutofit lnSpcReduction="10000"/>
          </a:bodyPr>
          <a:lstStyle/>
          <a:p>
            <a:pPr marL="0" indent="0">
              <a:buNone/>
            </a:pPr>
            <a:r>
              <a:rPr kumimoji="1" lang="ja-JP" altLang="en-US" dirty="0"/>
              <a:t>➊</a:t>
            </a:r>
            <a:r>
              <a:rPr kumimoji="1" lang="en-US" altLang="ja-JP" dirty="0"/>
              <a:t>DUCTRI</a:t>
            </a:r>
            <a:r>
              <a:rPr kumimoji="1" lang="ja-JP" altLang="en-US" dirty="0"/>
              <a:t>日本語学校での１年間の日本語教育</a:t>
            </a:r>
            <a:endParaRPr kumimoji="1" lang="en-US" altLang="ja-JP" dirty="0"/>
          </a:p>
          <a:p>
            <a:pPr marL="0" indent="0">
              <a:buNone/>
            </a:pPr>
            <a:endParaRPr lang="en-US" altLang="ja-JP" dirty="0"/>
          </a:p>
          <a:p>
            <a:pPr marL="0" indent="0">
              <a:buNone/>
            </a:pPr>
            <a:r>
              <a:rPr kumimoji="1" lang="ja-JP" altLang="en-US" dirty="0"/>
              <a:t>➋</a:t>
            </a:r>
            <a:r>
              <a:rPr kumimoji="1" lang="en-US" altLang="ja-JP" dirty="0"/>
              <a:t>N</a:t>
            </a:r>
            <a:r>
              <a:rPr kumimoji="1" lang="ja-JP" altLang="en-US" dirty="0"/>
              <a:t>３になり（最低でも</a:t>
            </a:r>
            <a:r>
              <a:rPr kumimoji="1" lang="en-US" altLang="ja-JP" dirty="0"/>
              <a:t>N</a:t>
            </a:r>
            <a:r>
              <a:rPr kumimoji="1" lang="ja-JP" altLang="en-US" dirty="0"/>
              <a:t>４）日本</a:t>
            </a:r>
            <a:r>
              <a:rPr lang="ja-JP" altLang="en-US" dirty="0"/>
              <a:t>へ</a:t>
            </a:r>
            <a:r>
              <a:rPr lang="en-US" altLang="ja-JP" dirty="0"/>
              <a:t>VISA</a:t>
            </a:r>
            <a:r>
              <a:rPr lang="ja-JP" altLang="en-US" dirty="0"/>
              <a:t>申請</a:t>
            </a:r>
            <a:endParaRPr lang="en-US" altLang="ja-JP" dirty="0"/>
          </a:p>
          <a:p>
            <a:pPr marL="0" indent="0">
              <a:buNone/>
            </a:pPr>
            <a:endParaRPr kumimoji="1" lang="en-US" altLang="ja-JP" dirty="0"/>
          </a:p>
          <a:p>
            <a:pPr marL="0" indent="0">
              <a:buNone/>
            </a:pPr>
            <a:r>
              <a:rPr lang="ja-JP" altLang="en-US" dirty="0"/>
              <a:t>❸査証交付後日本語学校で１年以上の日本語を学ぶ留学</a:t>
            </a:r>
            <a:endParaRPr lang="en-US" altLang="ja-JP" dirty="0"/>
          </a:p>
          <a:p>
            <a:pPr marL="0" indent="0">
              <a:buNone/>
            </a:pPr>
            <a:endParaRPr kumimoji="1" lang="en-US" altLang="ja-JP" dirty="0"/>
          </a:p>
          <a:p>
            <a:pPr marL="0" indent="0">
              <a:buNone/>
            </a:pPr>
            <a:r>
              <a:rPr lang="ja-JP" altLang="en-US" dirty="0"/>
              <a:t>❹</a:t>
            </a:r>
            <a:r>
              <a:rPr lang="en-US" altLang="ja-JP" dirty="0"/>
              <a:t>N</a:t>
            </a:r>
            <a:r>
              <a:rPr lang="ja-JP" altLang="en-US" dirty="0"/>
              <a:t>３以上になって養成校へ２年の介護福祉を学ぶ留学</a:t>
            </a:r>
            <a:endParaRPr lang="en-US" altLang="ja-JP" dirty="0"/>
          </a:p>
          <a:p>
            <a:pPr marL="0" indent="0">
              <a:buNone/>
            </a:pPr>
            <a:endParaRPr kumimoji="1" lang="en-US" altLang="ja-JP" dirty="0"/>
          </a:p>
          <a:p>
            <a:pPr marL="0" indent="0">
              <a:buNone/>
            </a:pPr>
            <a:r>
              <a:rPr lang="ja-JP" altLang="en-US" dirty="0"/>
              <a:t>❺国会試験に受かり「介護福祉士」在留資格介護で就労</a:t>
            </a:r>
            <a:endParaRPr kumimoji="1" lang="ja-JP" altLang="en-US" dirty="0"/>
          </a:p>
        </p:txBody>
      </p:sp>
    </p:spTree>
    <p:extLst>
      <p:ext uri="{BB962C8B-B14F-4D97-AF65-F5344CB8AC3E}">
        <p14:creationId xmlns:p14="http://schemas.microsoft.com/office/powerpoint/2010/main" val="410243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82DF6D-2936-4A94-ACBC-3FDE08F33909}"/>
              </a:ext>
            </a:extLst>
          </p:cNvPr>
          <p:cNvSpPr>
            <a:spLocks noGrp="1"/>
          </p:cNvSpPr>
          <p:nvPr>
            <p:ph type="title"/>
          </p:nvPr>
        </p:nvSpPr>
        <p:spPr/>
        <p:txBody>
          <a:bodyPr/>
          <a:lstStyle/>
          <a:p>
            <a:r>
              <a:rPr kumimoji="1" lang="ja-JP" altLang="en-US" dirty="0"/>
              <a:t>経済支援</a:t>
            </a:r>
          </a:p>
        </p:txBody>
      </p:sp>
      <p:sp>
        <p:nvSpPr>
          <p:cNvPr id="3" name="コンテンツ プレースホルダー 2">
            <a:extLst>
              <a:ext uri="{FF2B5EF4-FFF2-40B4-BE49-F238E27FC236}">
                <a16:creationId xmlns:a16="http://schemas.microsoft.com/office/drawing/2014/main" id="{C719DA25-9E90-42E0-80A5-AB1CB962CF56}"/>
              </a:ext>
            </a:extLst>
          </p:cNvPr>
          <p:cNvSpPr>
            <a:spLocks noGrp="1"/>
          </p:cNvSpPr>
          <p:nvPr>
            <p:ph idx="1"/>
          </p:nvPr>
        </p:nvSpPr>
        <p:spPr/>
        <p:txBody>
          <a:bodyPr>
            <a:normAutofit lnSpcReduction="10000"/>
          </a:bodyPr>
          <a:lstStyle/>
          <a:p>
            <a:pPr marL="0" indent="0">
              <a:buNone/>
            </a:pPr>
            <a:r>
              <a:rPr kumimoji="1" lang="ja-JP" altLang="en-US" dirty="0"/>
              <a:t>➊日本の日本語学校の経費　施設からの貸与型奨学金と公的資金</a:t>
            </a:r>
            <a:endParaRPr kumimoji="1" lang="en-US" altLang="ja-JP" dirty="0"/>
          </a:p>
          <a:p>
            <a:pPr marL="0" indent="0">
              <a:buNone/>
            </a:pPr>
            <a:endParaRPr lang="en-US" altLang="ja-JP" dirty="0"/>
          </a:p>
          <a:p>
            <a:pPr marL="0" indent="0">
              <a:buNone/>
            </a:pPr>
            <a:r>
              <a:rPr kumimoji="1" lang="ja-JP" altLang="en-US" dirty="0"/>
              <a:t>➋日本語学校と養成校では施設でのアルバイト可能</a:t>
            </a:r>
            <a:endParaRPr kumimoji="1" lang="en-US" altLang="ja-JP" dirty="0"/>
          </a:p>
          <a:p>
            <a:pPr marL="0" indent="0">
              <a:buNone/>
            </a:pPr>
            <a:endParaRPr lang="en-US" altLang="ja-JP" dirty="0"/>
          </a:p>
          <a:p>
            <a:pPr marL="0" indent="0">
              <a:buNone/>
            </a:pPr>
            <a:r>
              <a:rPr kumimoji="1" lang="ja-JP" altLang="en-US" dirty="0"/>
              <a:t>❸養成校は基本的には都道府県の公的資金と施設からの貸与型奨学金</a:t>
            </a:r>
            <a:endParaRPr kumimoji="1" lang="en-US" altLang="ja-JP" dirty="0"/>
          </a:p>
          <a:p>
            <a:pPr marL="0" indent="0">
              <a:buNone/>
            </a:pPr>
            <a:endParaRPr lang="en-US" altLang="ja-JP" dirty="0"/>
          </a:p>
          <a:p>
            <a:pPr marL="0" indent="0">
              <a:buNone/>
            </a:pPr>
            <a:r>
              <a:rPr kumimoji="1" lang="ja-JP" altLang="en-US" dirty="0"/>
              <a:t>❹返済は施設で正式に就労後</a:t>
            </a:r>
            <a:endParaRPr kumimoji="1" lang="en-US" altLang="ja-JP" dirty="0"/>
          </a:p>
          <a:p>
            <a:pPr marL="0" indent="0">
              <a:buNone/>
            </a:pPr>
            <a:r>
              <a:rPr lang="ja-JP" altLang="en-US" dirty="0"/>
              <a:t>計画表参照</a:t>
            </a:r>
            <a:endParaRPr kumimoji="1" lang="ja-JP" altLang="en-US" dirty="0"/>
          </a:p>
        </p:txBody>
      </p:sp>
    </p:spTree>
    <p:extLst>
      <p:ext uri="{BB962C8B-B14F-4D97-AF65-F5344CB8AC3E}">
        <p14:creationId xmlns:p14="http://schemas.microsoft.com/office/powerpoint/2010/main" val="1051810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a:extLst>
              <a:ext uri="{FF2B5EF4-FFF2-40B4-BE49-F238E27FC236}">
                <a16:creationId xmlns:a16="http://schemas.microsoft.com/office/drawing/2014/main" id="{54703C61-5759-49BC-BBF9-1D5A1887CFC2}"/>
              </a:ext>
            </a:extLst>
          </p:cNvPr>
          <p:cNvGraphicFramePr>
            <a:graphicFrameLocks noGrp="1"/>
          </p:cNvGraphicFramePr>
          <p:nvPr>
            <p:extLst>
              <p:ext uri="{D42A27DB-BD31-4B8C-83A1-F6EECF244321}">
                <p14:modId xmlns:p14="http://schemas.microsoft.com/office/powerpoint/2010/main" val="689426189"/>
              </p:ext>
            </p:extLst>
          </p:nvPr>
        </p:nvGraphicFramePr>
        <p:xfrm>
          <a:off x="1339850" y="771277"/>
          <a:ext cx="9512300" cy="7740291"/>
        </p:xfrm>
        <a:graphic>
          <a:graphicData uri="http://schemas.openxmlformats.org/drawingml/2006/table">
            <a:tbl>
              <a:tblPr>
                <a:tableStyleId>{5C22544A-7EE6-4342-B048-85BDC9FD1C3A}</a:tableStyleId>
              </a:tblPr>
              <a:tblGrid>
                <a:gridCol w="622300">
                  <a:extLst>
                    <a:ext uri="{9D8B030D-6E8A-4147-A177-3AD203B41FA5}">
                      <a16:colId xmlns:a16="http://schemas.microsoft.com/office/drawing/2014/main" val="3364919992"/>
                    </a:ext>
                  </a:extLst>
                </a:gridCol>
                <a:gridCol w="1689100">
                  <a:extLst>
                    <a:ext uri="{9D8B030D-6E8A-4147-A177-3AD203B41FA5}">
                      <a16:colId xmlns:a16="http://schemas.microsoft.com/office/drawing/2014/main" val="2114010633"/>
                    </a:ext>
                  </a:extLst>
                </a:gridCol>
                <a:gridCol w="647700">
                  <a:extLst>
                    <a:ext uri="{9D8B030D-6E8A-4147-A177-3AD203B41FA5}">
                      <a16:colId xmlns:a16="http://schemas.microsoft.com/office/drawing/2014/main" val="403293149"/>
                    </a:ext>
                  </a:extLst>
                </a:gridCol>
                <a:gridCol w="774700">
                  <a:extLst>
                    <a:ext uri="{9D8B030D-6E8A-4147-A177-3AD203B41FA5}">
                      <a16:colId xmlns:a16="http://schemas.microsoft.com/office/drawing/2014/main" val="2181512015"/>
                    </a:ext>
                  </a:extLst>
                </a:gridCol>
                <a:gridCol w="774700">
                  <a:extLst>
                    <a:ext uri="{9D8B030D-6E8A-4147-A177-3AD203B41FA5}">
                      <a16:colId xmlns:a16="http://schemas.microsoft.com/office/drawing/2014/main" val="2887468989"/>
                    </a:ext>
                  </a:extLst>
                </a:gridCol>
                <a:gridCol w="800100">
                  <a:extLst>
                    <a:ext uri="{9D8B030D-6E8A-4147-A177-3AD203B41FA5}">
                      <a16:colId xmlns:a16="http://schemas.microsoft.com/office/drawing/2014/main" val="3538771043"/>
                    </a:ext>
                  </a:extLst>
                </a:gridCol>
                <a:gridCol w="889000">
                  <a:extLst>
                    <a:ext uri="{9D8B030D-6E8A-4147-A177-3AD203B41FA5}">
                      <a16:colId xmlns:a16="http://schemas.microsoft.com/office/drawing/2014/main" val="1559109821"/>
                    </a:ext>
                  </a:extLst>
                </a:gridCol>
                <a:gridCol w="838200">
                  <a:extLst>
                    <a:ext uri="{9D8B030D-6E8A-4147-A177-3AD203B41FA5}">
                      <a16:colId xmlns:a16="http://schemas.microsoft.com/office/drawing/2014/main" val="1437217496"/>
                    </a:ext>
                  </a:extLst>
                </a:gridCol>
                <a:gridCol w="838200">
                  <a:extLst>
                    <a:ext uri="{9D8B030D-6E8A-4147-A177-3AD203B41FA5}">
                      <a16:colId xmlns:a16="http://schemas.microsoft.com/office/drawing/2014/main" val="4288363815"/>
                    </a:ext>
                  </a:extLst>
                </a:gridCol>
                <a:gridCol w="838200">
                  <a:extLst>
                    <a:ext uri="{9D8B030D-6E8A-4147-A177-3AD203B41FA5}">
                      <a16:colId xmlns:a16="http://schemas.microsoft.com/office/drawing/2014/main" val="2395888096"/>
                    </a:ext>
                  </a:extLst>
                </a:gridCol>
                <a:gridCol w="800100">
                  <a:extLst>
                    <a:ext uri="{9D8B030D-6E8A-4147-A177-3AD203B41FA5}">
                      <a16:colId xmlns:a16="http://schemas.microsoft.com/office/drawing/2014/main" val="4233889545"/>
                    </a:ext>
                  </a:extLst>
                </a:gridCol>
              </a:tblGrid>
              <a:tr h="273690">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572879502"/>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en-US" sz="1100" u="none" strike="noStrike">
                          <a:effectLst/>
                        </a:rPr>
                        <a:t>94,000/m</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en-US" sz="1100" u="none" strike="noStrike">
                          <a:effectLst/>
                        </a:rPr>
                        <a:t>122,000/m</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en-US" sz="1100" u="none" strike="noStrike">
                          <a:effectLst/>
                        </a:rPr>
                        <a:t>117,000/m</a:t>
                      </a:r>
                      <a:endParaRPr 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027253366"/>
                  </a:ext>
                </a:extLst>
              </a:tr>
              <a:tr h="273690">
                <a:tc>
                  <a:txBody>
                    <a:bodyPr/>
                    <a:lstStyle/>
                    <a:p>
                      <a:pPr algn="l" fontAlgn="ctr"/>
                      <a:r>
                        <a:rPr lang="en-US" sz="1100" u="none" strike="noStrike" dirty="0">
                          <a:effectLst/>
                        </a:rPr>
                        <a:t>A.</a:t>
                      </a:r>
                      <a:r>
                        <a:rPr lang="ja-JP" altLang="en-US" sz="1100" u="none" strike="noStrike" dirty="0">
                          <a:effectLst/>
                        </a:rPr>
                        <a:t>収入</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日本語学校</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養成校 </a:t>
                      </a:r>
                      <a:r>
                        <a:rPr lang="en-US" altLang="ja-JP" sz="1100" u="none" strike="noStrike">
                          <a:effectLst/>
                        </a:rPr>
                        <a:t>1</a:t>
                      </a:r>
                      <a:r>
                        <a:rPr lang="ja-JP" altLang="en-US" sz="1100" u="none" strike="noStrike">
                          <a:effectLst/>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養成校 </a:t>
                      </a:r>
                      <a:r>
                        <a:rPr lang="en-US" altLang="ja-JP" sz="1100" u="none" strike="noStrike">
                          <a:effectLst/>
                        </a:rPr>
                        <a:t>2</a:t>
                      </a:r>
                      <a:r>
                        <a:rPr lang="ja-JP" altLang="en-US" sz="1100" u="none" strike="noStrike">
                          <a:effectLst/>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介護施設</a:t>
                      </a:r>
                      <a:r>
                        <a:rPr lang="en-US" altLang="ja-JP" sz="1100" u="none" strike="noStrike">
                          <a:effectLst/>
                        </a:rPr>
                        <a:t>1</a:t>
                      </a:r>
                      <a:r>
                        <a:rPr lang="ja-JP" altLang="en-US" sz="1100" u="none" strike="noStrike">
                          <a:effectLst/>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介護施設</a:t>
                      </a:r>
                      <a:r>
                        <a:rPr lang="en-US" altLang="ja-JP" sz="1100" u="none" strike="noStrike">
                          <a:effectLst/>
                        </a:rPr>
                        <a:t>2</a:t>
                      </a:r>
                      <a:r>
                        <a:rPr lang="ja-JP" altLang="en-US" sz="1100" u="none" strike="noStrike">
                          <a:effectLst/>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介護施設</a:t>
                      </a:r>
                      <a:r>
                        <a:rPr lang="en-US" altLang="ja-JP" sz="1100" u="none" strike="noStrike">
                          <a:effectLst/>
                        </a:rPr>
                        <a:t>3</a:t>
                      </a:r>
                      <a:r>
                        <a:rPr lang="ja-JP" altLang="en-US" sz="1100" u="none" strike="noStrike">
                          <a:effectLst/>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介護施設</a:t>
                      </a:r>
                      <a:r>
                        <a:rPr lang="en-US" altLang="ja-JP" sz="1100" u="none" strike="noStrike">
                          <a:effectLst/>
                        </a:rPr>
                        <a:t>4</a:t>
                      </a:r>
                      <a:r>
                        <a:rPr lang="ja-JP" altLang="en-US" sz="1100" u="none" strike="noStrike">
                          <a:effectLst/>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介護施設</a:t>
                      </a:r>
                      <a:r>
                        <a:rPr lang="en-US" altLang="ja-JP" sz="1100" u="none" strike="noStrike">
                          <a:effectLst/>
                        </a:rPr>
                        <a:t>5</a:t>
                      </a:r>
                      <a:r>
                        <a:rPr lang="ja-JP" altLang="en-US" sz="1100" u="none" strike="noStrike">
                          <a:effectLst/>
                        </a:rPr>
                        <a:t>年</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1719605907"/>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アルバイト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1,138,000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1,472,000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1,412,000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06258522"/>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給与</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3,187,500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3,214,500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3,235,500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3,376,500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3,413,500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867001384"/>
                  </a:ext>
                </a:extLst>
              </a:tr>
              <a:tr h="273690">
                <a:tc>
                  <a:txBody>
                    <a:bodyPr/>
                    <a:lstStyle/>
                    <a:p>
                      <a:pPr algn="l" fontAlgn="ctr"/>
                      <a:r>
                        <a:rPr lang="en-US" sz="1100" u="none" strike="noStrike">
                          <a:effectLst/>
                        </a:rPr>
                        <a:t>Ｂ.</a:t>
                      </a:r>
                      <a:r>
                        <a:rPr lang="ja-JP" altLang="en-US" sz="1100" u="none" strike="noStrike">
                          <a:effectLst/>
                        </a:rPr>
                        <a:t>生活費</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2532209565"/>
                  </a:ext>
                </a:extLst>
              </a:tr>
              <a:tr h="273690">
                <a:tc>
                  <a:txBody>
                    <a:bodyPr/>
                    <a:lstStyle/>
                    <a:p>
                      <a:pPr algn="r" fontAlgn="ctr"/>
                      <a:r>
                        <a:rPr lang="ja-JP" altLang="en-US" sz="1100" u="none" strike="noStrike">
                          <a:effectLst/>
                        </a:rPr>
                        <a:t>①</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2">
                  <a:txBody>
                    <a:bodyPr/>
                    <a:lstStyle/>
                    <a:p>
                      <a:pPr algn="l" fontAlgn="ctr"/>
                      <a:r>
                        <a:rPr lang="zh-TW" altLang="en-US" sz="1100" u="none" strike="noStrike">
                          <a:effectLst/>
                        </a:rPr>
                        <a:t>家賃</a:t>
                      </a:r>
                      <a:r>
                        <a:rPr lang="en-US" altLang="zh-TW" sz="1100" u="none" strike="noStrike">
                          <a:effectLst/>
                        </a:rPr>
                        <a:t>(</a:t>
                      </a:r>
                      <a:r>
                        <a:rPr lang="zh-TW" altLang="en-US" sz="1100" u="none" strike="noStrike">
                          <a:effectLst/>
                        </a:rPr>
                        <a:t>相部屋方式</a:t>
                      </a:r>
                      <a:r>
                        <a:rPr lang="en-US" altLang="zh-TW" sz="1100" u="none" strike="noStrike">
                          <a:effectLst/>
                        </a:rPr>
                        <a:t>)(40,000×12</a:t>
                      </a:r>
                      <a:r>
                        <a:rPr lang="zh-TW" altLang="en-US" sz="1100" u="none" strike="noStrike">
                          <a:effectLst/>
                        </a:rPr>
                        <a:t>）</a:t>
                      </a:r>
                      <a:endParaRPr lang="zh-TW"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endParaRPr kumimoji="1" lang="ja-JP" altLang="en-US"/>
                    </a:p>
                  </a:txBody>
                  <a:tcP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480,000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462446310"/>
                  </a:ext>
                </a:extLst>
              </a:tr>
              <a:tr h="273690">
                <a:tc>
                  <a:txBody>
                    <a:bodyPr/>
                    <a:lstStyle/>
                    <a:p>
                      <a:pPr algn="r" fontAlgn="ctr"/>
                      <a:r>
                        <a:rPr lang="ja-JP" altLang="en-US" sz="1100" u="none" strike="noStrike">
                          <a:effectLst/>
                        </a:rPr>
                        <a:t>②</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食費</a:t>
                      </a:r>
                      <a:r>
                        <a:rPr lang="en-US" altLang="ja-JP" sz="1100" u="none" strike="noStrike">
                          <a:effectLst/>
                        </a:rPr>
                        <a:t>(800×31×12</a:t>
                      </a: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297,600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1424701949"/>
                  </a:ext>
                </a:extLst>
              </a:tr>
              <a:tr h="273690">
                <a:tc>
                  <a:txBody>
                    <a:bodyPr/>
                    <a:lstStyle/>
                    <a:p>
                      <a:pPr algn="r" fontAlgn="ctr"/>
                      <a:r>
                        <a:rPr lang="ja-JP" altLang="en-US" sz="1100" u="none" strike="noStrike">
                          <a:effectLst/>
                        </a:rPr>
                        <a:t>③</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2">
                  <a:txBody>
                    <a:bodyPr/>
                    <a:lstStyle/>
                    <a:p>
                      <a:pPr algn="l" fontAlgn="ctr"/>
                      <a:r>
                        <a:rPr lang="ja-JP" altLang="en-US" sz="1100" u="none" strike="noStrike">
                          <a:effectLst/>
                        </a:rPr>
                        <a:t>定期代・交通費</a:t>
                      </a:r>
                      <a:r>
                        <a:rPr lang="en-US" altLang="ja-JP" sz="1100" u="none" strike="noStrike">
                          <a:effectLst/>
                        </a:rPr>
                        <a:t>(10,000×12</a:t>
                      </a:r>
                      <a:r>
                        <a:rPr lang="ja-JP" altLang="en-US" sz="1100" u="none" strike="noStrike">
                          <a:effectLst/>
                        </a:rPr>
                        <a:t>）</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endParaRPr kumimoji="1" lang="ja-JP" altLang="en-US"/>
                    </a:p>
                  </a:txBody>
                  <a:tcP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120,000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072738345"/>
                  </a:ext>
                </a:extLst>
              </a:tr>
              <a:tr h="273690">
                <a:tc>
                  <a:txBody>
                    <a:bodyPr/>
                    <a:lstStyle/>
                    <a:p>
                      <a:pPr algn="r" fontAlgn="ctr"/>
                      <a:r>
                        <a:rPr lang="ja-JP" altLang="en-US" sz="1100" u="none" strike="noStrike">
                          <a:effectLst/>
                        </a:rPr>
                        <a:t>④</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その他雑費</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4255653884"/>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生活費計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957,600</a:t>
                      </a:r>
                      <a:endParaRPr lang="en-US" altLang="ja-JP" sz="11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4139241311"/>
                  </a:ext>
                </a:extLst>
              </a:tr>
              <a:tr h="273690">
                <a:tc gridSpan="2">
                  <a:txBody>
                    <a:bodyPr/>
                    <a:lstStyle/>
                    <a:p>
                      <a:pPr algn="l" fontAlgn="ctr"/>
                      <a:r>
                        <a:rPr lang="ja-JP" altLang="en-US" sz="1100" u="none" strike="noStrike">
                          <a:effectLst/>
                        </a:rPr>
                        <a:t>Ｃ</a:t>
                      </a:r>
                      <a:r>
                        <a:rPr lang="en-US" altLang="ja-JP" sz="1100" u="none" strike="noStrike">
                          <a:effectLst/>
                        </a:rPr>
                        <a:t>.</a:t>
                      </a:r>
                      <a:r>
                        <a:rPr lang="ja-JP" altLang="en-US" sz="1100" u="none" strike="noStrike">
                          <a:effectLst/>
                        </a:rPr>
                        <a:t>奨学金・生活費補助返済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endParaRPr kumimoji="1" lang="ja-JP" altLang="en-US"/>
                    </a:p>
                  </a:txBody>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1871633556"/>
                  </a:ext>
                </a:extLst>
              </a:tr>
              <a:tr h="537391">
                <a:tc>
                  <a:txBody>
                    <a:bodyPr/>
                    <a:lstStyle/>
                    <a:p>
                      <a:pPr algn="r" fontAlgn="ctr"/>
                      <a:r>
                        <a:rPr lang="ja-JP" altLang="en-US" sz="1100" u="none" strike="noStrike">
                          <a:effectLst/>
                        </a:rPr>
                        <a:t>①</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日本語学校学費</a:t>
                      </a:r>
                      <a:r>
                        <a:rPr lang="en-US" altLang="ja-JP" sz="1100" u="none" strike="noStrike">
                          <a:effectLst/>
                        </a:rPr>
                        <a:t>(30,000/</a:t>
                      </a:r>
                      <a:r>
                        <a:rPr lang="ja-JP" altLang="en-US" sz="1100" u="none" strike="noStrike">
                          <a:effectLst/>
                        </a:rPr>
                        <a:t>月）</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1,010,000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188848050"/>
                  </a:ext>
                </a:extLst>
              </a:tr>
              <a:tr h="273690">
                <a:tc>
                  <a:txBody>
                    <a:bodyPr/>
                    <a:lstStyle/>
                    <a:p>
                      <a:pPr algn="r" fontAlgn="ctr"/>
                      <a:r>
                        <a:rPr lang="ja-JP" altLang="en-US" sz="1100" u="none" strike="noStrike">
                          <a:effectLst/>
                        </a:rPr>
                        <a:t>②</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zh-TW" altLang="en-US" sz="1100" u="none" strike="noStrike">
                          <a:effectLst/>
                        </a:rPr>
                        <a:t>養成校学費</a:t>
                      </a:r>
                      <a:r>
                        <a:rPr lang="en-US" altLang="zh-TW" sz="1100" u="none" strike="noStrike">
                          <a:effectLst/>
                        </a:rPr>
                        <a:t>(1</a:t>
                      </a:r>
                      <a:r>
                        <a:rPr lang="zh-TW" altLang="en-US" sz="1100" u="none" strike="noStrike">
                          <a:effectLst/>
                        </a:rPr>
                        <a:t>年</a:t>
                      </a:r>
                      <a:r>
                        <a:rPr lang="en-US" altLang="zh-TW" sz="1100" u="none" strike="noStrike">
                          <a:effectLst/>
                        </a:rPr>
                        <a:t>)</a:t>
                      </a:r>
                      <a:endParaRPr lang="en-US" altLang="zh-TW"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300,000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300,000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4091701390"/>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zh-TW" altLang="en-US" sz="1100" u="none" strike="noStrike">
                          <a:effectLst/>
                        </a:rPr>
                        <a:t>貸付奨学金等返済計</a:t>
                      </a:r>
                      <a:endParaRPr lang="zh-TW"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1,310,000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360,000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290,000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300,000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100" u="none" strike="noStrike">
                          <a:effectLst/>
                        </a:rPr>
                        <a:t>0</a:t>
                      </a:r>
                      <a:endParaRPr lang="en-US" altLang="ja-JP"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2539726417"/>
                  </a:ext>
                </a:extLst>
              </a:tr>
              <a:tr h="273690">
                <a:tc gridSpan="2">
                  <a:txBody>
                    <a:bodyPr/>
                    <a:lstStyle/>
                    <a:p>
                      <a:pPr algn="l" fontAlgn="ctr"/>
                      <a:r>
                        <a:rPr lang="pt-BR" sz="1100" u="none" strike="noStrike">
                          <a:effectLst/>
                        </a:rPr>
                        <a:t>Ｄ.生活収支(A-B-C＋Ｄ)</a:t>
                      </a:r>
                      <a:endParaRPr lang="pt-BR"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endParaRPr kumimoji="1" lang="ja-JP" altLang="en-US"/>
                    </a:p>
                  </a:txBody>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3123766165"/>
                  </a:ext>
                </a:extLst>
              </a:tr>
              <a:tr h="273690">
                <a:tc>
                  <a:txBody>
                    <a:bodyPr/>
                    <a:lstStyle/>
                    <a:p>
                      <a:pPr algn="r"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200" b="1" u="none" strike="noStrike">
                          <a:effectLst/>
                          <a:highlight>
                            <a:srgbClr val="FFFF00"/>
                          </a:highlight>
                        </a:rPr>
                        <a:t>年間収支</a:t>
                      </a:r>
                      <a:endParaRPr lang="ja-JP" altLang="en-US"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514,400</a:t>
                      </a:r>
                      <a:endParaRPr lang="en-US" altLang="ja-JP"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454,400</a:t>
                      </a:r>
                      <a:endParaRPr lang="en-US" altLang="ja-JP"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2,229,900</a:t>
                      </a:r>
                      <a:endParaRPr lang="en-US" altLang="ja-JP"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2,256,900</a:t>
                      </a:r>
                      <a:endParaRPr lang="en-US" altLang="ja-JP"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2,277,900</a:t>
                      </a:r>
                      <a:endParaRPr lang="en-US" altLang="ja-JP"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2,418,900</a:t>
                      </a:r>
                      <a:endParaRPr lang="en-US" altLang="ja-JP"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2,455,900</a:t>
                      </a:r>
                      <a:endParaRPr lang="en-US" altLang="ja-JP" sz="1200" b="1" i="0"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876376098"/>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200" b="1" u="none" strike="noStrike" dirty="0">
                          <a:effectLst/>
                          <a:highlight>
                            <a:srgbClr val="FFFF00"/>
                          </a:highlight>
                        </a:rPr>
                        <a:t>留学生手残り</a:t>
                      </a:r>
                      <a:endParaRPr lang="ja-JP" altLang="en-US" sz="1200" b="1" i="0" u="none" strike="noStrike" dirty="0">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200" b="1" i="0" u="none" strike="noStrike" dirty="0">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dirty="0">
                          <a:effectLst/>
                          <a:highlight>
                            <a:srgbClr val="FFFF00"/>
                          </a:highlight>
                        </a:rPr>
                        <a:t>180,400</a:t>
                      </a:r>
                      <a:endParaRPr lang="en-US" altLang="ja-JP" sz="1200" b="1" i="1" u="none" strike="noStrike" dirty="0">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694,800</a:t>
                      </a:r>
                      <a:endParaRPr lang="en-US" altLang="ja-JP" sz="1200" b="1" i="1"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dirty="0">
                          <a:effectLst/>
                          <a:highlight>
                            <a:srgbClr val="FFFF00"/>
                          </a:highlight>
                        </a:rPr>
                        <a:t>1,149,200</a:t>
                      </a:r>
                      <a:endParaRPr lang="en-US" altLang="ja-JP" sz="1200" b="1" i="1" u="none" strike="noStrike" dirty="0">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dirty="0">
                          <a:effectLst/>
                          <a:highlight>
                            <a:srgbClr val="FFFF00"/>
                          </a:highlight>
                        </a:rPr>
                        <a:t>3,019,100</a:t>
                      </a:r>
                      <a:endParaRPr lang="en-US" altLang="ja-JP" sz="1200" b="1" i="1" u="none" strike="noStrike" dirty="0">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dirty="0">
                          <a:effectLst/>
                          <a:highlight>
                            <a:srgbClr val="FFFF00"/>
                          </a:highlight>
                        </a:rPr>
                        <a:t>4,916,000</a:t>
                      </a:r>
                      <a:endParaRPr lang="en-US" altLang="ja-JP" sz="1200" b="1" i="1" u="none" strike="noStrike" dirty="0">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6,903,900</a:t>
                      </a:r>
                      <a:endParaRPr lang="en-US" altLang="ja-JP" sz="1200" b="1" i="1"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a:effectLst/>
                          <a:highlight>
                            <a:srgbClr val="FFFF00"/>
                          </a:highlight>
                        </a:rPr>
                        <a:t>9,022,800</a:t>
                      </a:r>
                      <a:endParaRPr lang="en-US" altLang="ja-JP" sz="1200" b="1" i="1" u="none" strike="noStrike">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r" fontAlgn="ctr"/>
                      <a:r>
                        <a:rPr lang="en-US" altLang="ja-JP" sz="1200" b="1" u="none" strike="noStrike" dirty="0">
                          <a:effectLst/>
                          <a:highlight>
                            <a:srgbClr val="FFFF00"/>
                          </a:highlight>
                        </a:rPr>
                        <a:t>11,478,700</a:t>
                      </a:r>
                      <a:endParaRPr lang="en-US" altLang="ja-JP" sz="1200" b="1" i="1" u="none" strike="noStrike" dirty="0">
                        <a:solidFill>
                          <a:srgbClr val="000000"/>
                        </a:solidFill>
                        <a:effectLst/>
                        <a:highlight>
                          <a:srgbClr val="FFFF00"/>
                        </a:highligh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2887232543"/>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4206113294"/>
                  </a:ext>
                </a:extLst>
              </a:tr>
              <a:tr h="273690">
                <a:tc>
                  <a:txBody>
                    <a:bodyPr/>
                    <a:lstStyle/>
                    <a:p>
                      <a:pPr algn="l" fontAlgn="ctr"/>
                      <a:r>
                        <a:rPr lang="ja-JP" altLang="en-US" sz="1100" u="none" strike="noStrike">
                          <a:effectLst/>
                        </a:rPr>
                        <a:t>　</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10">
                  <a:txBody>
                    <a:bodyPr/>
                    <a:lstStyle/>
                    <a:p>
                      <a:pPr algn="l" fontAlgn="ctr"/>
                      <a:r>
                        <a:rPr lang="ja-JP" altLang="en-US" sz="1100" u="none" strike="noStrike">
                          <a:effectLst/>
                        </a:rPr>
                        <a:t>　</a:t>
                      </a:r>
                      <a:r>
                        <a:rPr lang="ja-JP" altLang="en-US" sz="3200" u="none" strike="noStrike">
                          <a:effectLst/>
                        </a:rPr>
                        <a:t>あくまで</a:t>
                      </a:r>
                      <a:r>
                        <a:rPr lang="ja-JP" altLang="en-US" sz="3200" u="none" strike="noStrike" dirty="0">
                          <a:effectLst/>
                        </a:rPr>
                        <a:t>も仮定です</a:t>
                      </a:r>
                      <a:endParaRPr lang="ja-JP" altLang="en-US" sz="3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p>
                      <a:pPr algn="l" fontAlgn="ctr"/>
                      <a:r>
                        <a:rPr lang="ja-JP" altLang="en-US" sz="1100" u="none" strike="noStrike" dirty="0">
                          <a:effectLst/>
                        </a:rPr>
                        <a:t>　</a:t>
                      </a: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803078679"/>
                  </a:ext>
                </a:extLst>
              </a:tr>
              <a:tr h="273690">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gridSpan="4">
                  <a:txBody>
                    <a:bodyPr/>
                    <a:lstStyle/>
                    <a:p>
                      <a:pPr algn="l" fontAlgn="ctr"/>
                      <a:r>
                        <a:rPr lang="ja-JP" altLang="en-US" sz="1100" u="none" strike="noStrike">
                          <a:effectLst/>
                        </a:rPr>
                        <a:t>☆日本語学校費</a:t>
                      </a:r>
                      <a:r>
                        <a:rPr lang="en-US" altLang="ja-JP" sz="1100" u="none" strike="noStrike">
                          <a:effectLst/>
                        </a:rPr>
                        <a:t>1.6</a:t>
                      </a:r>
                      <a:r>
                        <a:rPr lang="ja-JP" altLang="en-US" sz="1100" u="none" strike="noStrike">
                          <a:effectLst/>
                        </a:rPr>
                        <a:t>年</a:t>
                      </a:r>
                      <a:r>
                        <a:rPr lang="en-US" altLang="ja-JP" sz="1100" u="none" strike="noStrike">
                          <a:effectLst/>
                        </a:rPr>
                        <a:t>1,010,000</a:t>
                      </a:r>
                      <a:r>
                        <a:rPr lang="ja-JP" altLang="en-US" sz="1100" u="none" strike="noStrike">
                          <a:effectLst/>
                        </a:rPr>
                        <a:t>円とする。</a:t>
                      </a: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tc>
                  <a:txBody>
                    <a:bodyPr/>
                    <a:lstStyle/>
                    <a:p>
                      <a:pPr algn="l" fontAlgn="ctr"/>
                      <a:endPar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6350" marR="6350" marT="6350" marB="0" anchor="ctr"/>
                </a:tc>
                <a:extLst>
                  <a:ext uri="{0D108BD9-81ED-4DB2-BD59-A6C34878D82A}">
                    <a16:rowId xmlns:a16="http://schemas.microsoft.com/office/drawing/2014/main" val="2830179596"/>
                  </a:ext>
                </a:extLst>
              </a:tr>
            </a:tbl>
          </a:graphicData>
        </a:graphic>
      </p:graphicFrame>
      <p:sp>
        <p:nvSpPr>
          <p:cNvPr id="3" name="タイトル 2">
            <a:extLst>
              <a:ext uri="{FF2B5EF4-FFF2-40B4-BE49-F238E27FC236}">
                <a16:creationId xmlns:a16="http://schemas.microsoft.com/office/drawing/2014/main" id="{54E972EA-F2DD-4E64-965A-250AD28E2E89}"/>
              </a:ext>
            </a:extLst>
          </p:cNvPr>
          <p:cNvSpPr>
            <a:spLocks noGrp="1"/>
          </p:cNvSpPr>
          <p:nvPr>
            <p:ph type="title"/>
          </p:nvPr>
        </p:nvSpPr>
        <p:spPr/>
        <p:txBody>
          <a:bodyPr>
            <a:normAutofit/>
          </a:bodyPr>
          <a:lstStyle/>
          <a:p>
            <a:r>
              <a:rPr kumimoji="1" lang="ja-JP" altLang="en-US" sz="1600" b="1" i="1" u="sng" dirty="0">
                <a:effectLst>
                  <a:outerShdw blurRad="38100" dist="38100" dir="2700000" algn="tl">
                    <a:srgbClr val="000000">
                      <a:alpha val="43137"/>
                    </a:srgbClr>
                  </a:outerShdw>
                </a:effectLst>
              </a:rPr>
              <a:t>　　　　　　　　　　　　　　シミュレーヨン（保証する</a:t>
            </a:r>
            <a:r>
              <a:rPr lang="ja-JP" altLang="en-US" sz="1600" b="1" i="1" u="sng" dirty="0">
                <a:effectLst>
                  <a:outerShdw blurRad="38100" dist="38100" dir="2700000" algn="tl">
                    <a:srgbClr val="000000">
                      <a:alpha val="43137"/>
                    </a:srgbClr>
                  </a:outerShdw>
                </a:effectLst>
              </a:rPr>
              <a:t>ものではない</a:t>
            </a:r>
            <a:r>
              <a:rPr lang="ja-JP" altLang="en-US" sz="1600" dirty="0"/>
              <a:t>）</a:t>
            </a:r>
            <a:endParaRPr kumimoji="1" lang="ja-JP" altLang="en-US" sz="1600" dirty="0"/>
          </a:p>
        </p:txBody>
      </p:sp>
      <p:sp>
        <p:nvSpPr>
          <p:cNvPr id="4" name="コンテンツ プレースホルダー 3">
            <a:extLst>
              <a:ext uri="{FF2B5EF4-FFF2-40B4-BE49-F238E27FC236}">
                <a16:creationId xmlns:a16="http://schemas.microsoft.com/office/drawing/2014/main" id="{2A8E20DE-C0B1-4B22-8D7D-DC122057F7E0}"/>
              </a:ext>
            </a:extLst>
          </p:cNvPr>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9774482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299</Words>
  <Application>Microsoft Office PowerPoint</Application>
  <PresentationFormat>ワイド画面</PresentationFormat>
  <Paragraphs>184</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ＭＳ Ｐゴシック</vt:lpstr>
      <vt:lpstr>游ゴシック</vt:lpstr>
      <vt:lpstr>游ゴシック Light</vt:lpstr>
      <vt:lpstr>Arial</vt:lpstr>
      <vt:lpstr>Office テーマ</vt:lpstr>
      <vt:lpstr>日本介護留学を経て 介護福祉士になり就労する プログラム</vt:lpstr>
      <vt:lpstr>プログラムの概要</vt:lpstr>
      <vt:lpstr>経済支援</vt:lpstr>
      <vt:lpstr>　　　　　　　　　　　　　　シミュレーヨン（保証するものではない）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日本介護留学を経て 介護福祉士になり就労する プログラム</dc:title>
  <dc:creator>西口 守</dc:creator>
  <cp:lastModifiedBy>西口 守</cp:lastModifiedBy>
  <cp:revision>2</cp:revision>
  <dcterms:created xsi:type="dcterms:W3CDTF">2019-03-12T06:22:09Z</dcterms:created>
  <dcterms:modified xsi:type="dcterms:W3CDTF">2019-03-12T06:29:42Z</dcterms:modified>
</cp:coreProperties>
</file>